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56" r:id="rId3"/>
    <p:sldId id="277" r:id="rId4"/>
    <p:sldId id="278" r:id="rId5"/>
    <p:sldId id="279" r:id="rId6"/>
    <p:sldId id="271" r:id="rId7"/>
    <p:sldId id="272" r:id="rId8"/>
    <p:sldId id="273" r:id="rId9"/>
    <p:sldId id="274" r:id="rId10"/>
    <p:sldId id="275" r:id="rId11"/>
    <p:sldId id="280" r:id="rId12"/>
    <p:sldId id="260" r:id="rId13"/>
    <p:sldId id="261" r:id="rId14"/>
    <p:sldId id="262" r:id="rId15"/>
    <p:sldId id="263" r:id="rId16"/>
    <p:sldId id="264" r:id="rId17"/>
    <p:sldId id="267" r:id="rId18"/>
    <p:sldId id="268" r:id="rId20"/>
    <p:sldId id="269" r:id="rId21"/>
    <p:sldId id="270" r:id="rId22"/>
    <p:sldId id="265" r:id="rId23"/>
    <p:sldId id="266" r:id="rId24"/>
    <p:sldId id="257" r:id="rId25"/>
    <p:sldId id="258" r:id="rId26"/>
    <p:sldId id="259" r:id="rId27"/>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0573"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8"/>
            <a:ext cx="105156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205728" y="1600200"/>
            <a:ext cx="5376672"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078FD23A-2F78-4156-BB62-C393E2F1F45C}" type="slidenum">
              <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rPr>
            </a:fld>
            <a:endParaRPr kumimoji="0" lang="en-US" altLang="zh-CN" sz="1400" b="0" i="0" u="none" strike="noStrike" kern="1200" cap="none" spc="0" normalizeH="0" baseline="0" noProof="0" smtClean="0">
              <a:ln>
                <a:noFill/>
              </a:ln>
              <a:solidFill>
                <a:schemeClr val="tx1"/>
              </a:solidFill>
              <a:effectLst/>
              <a:uLnTx/>
              <a:uFillTx/>
              <a:latin typeface="Arial" panose="020B0604020202020204" pitchFamily="34" charset="0"/>
              <a:ea typeface="SimSun" panose="02010600030101010101" pitchFamily="2" charset="-122"/>
              <a:cs typeface="+mn-cs"/>
            </a:endParaRPr>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609600" y="274638"/>
            <a:ext cx="10972800" cy="1143000"/>
          </a:xfrm>
          <a:prstGeom prst="rect">
            <a:avLst/>
          </a:prstGeom>
          <a:noFill/>
          <a:ln w="9525">
            <a:noFill/>
          </a:ln>
        </p:spPr>
        <p:txBody>
          <a:bodyPr anchor="ctr"/>
          <a:p>
            <a:pPr lvl="0"/>
            <a:r>
              <a:t>Click to edit Master title style</a:t>
            </a:r>
          </a:p>
        </p:txBody>
      </p:sp>
      <p:sp>
        <p:nvSpPr>
          <p:cNvPr id="1027" name="Text Placeholder 1026"/>
          <p:cNvSpPr/>
          <p:nvPr>
            <p:ph type="body" idx="1"/>
          </p:nvPr>
        </p:nvSpPr>
        <p:spPr>
          <a:xfrm>
            <a:off x="609600" y="1600200"/>
            <a:ext cx="109728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609600" y="6245225"/>
            <a:ext cx="2844800" cy="476250"/>
          </a:xfrm>
          <a:prstGeom prst="rect">
            <a:avLst/>
          </a:prstGeom>
          <a:noFill/>
          <a:ln w="9525">
            <a:noFill/>
          </a:ln>
        </p:spPr>
        <p:txBody>
          <a:bodyPr/>
          <a:lstStyle>
            <a:lvl1pPr>
              <a:defRPr sz="1400"/>
            </a:lvl1pPr>
          </a:lstStyle>
          <a:p>
            <a:fld id="{FDE934FF-F4E1-47C5-9CA5-30A81DDE2BE4}" type="datetimeFigureOut">
              <a:rPr lang="en-US" smtClean="0"/>
            </a:fld>
            <a:endParaRPr lang="en-US"/>
          </a:p>
        </p:txBody>
      </p:sp>
      <p:sp>
        <p:nvSpPr>
          <p:cNvPr id="1029" name="Footer Placeholder 1028"/>
          <p:cNvSpPr/>
          <p:nvPr>
            <p:ph type="ftr" sz="quarter" idx="3"/>
          </p:nvPr>
        </p:nvSpPr>
        <p:spPr>
          <a:xfrm>
            <a:off x="4165600" y="6245225"/>
            <a:ext cx="3860800" cy="476250"/>
          </a:xfrm>
          <a:prstGeom prst="rect">
            <a:avLst/>
          </a:prstGeom>
          <a:noFill/>
          <a:ln w="9525">
            <a:noFill/>
          </a:ln>
        </p:spPr>
        <p:txBody>
          <a:bodyPr/>
          <a:lstStyle>
            <a:lvl1pPr algn="ctr">
              <a:defRPr sz="1400"/>
            </a:lvl1pPr>
          </a:lstStyle>
          <a:p>
            <a:endParaRPr lang="en-US"/>
          </a:p>
        </p:txBody>
      </p:sp>
      <p:sp>
        <p:nvSpPr>
          <p:cNvPr id="1030" name="Slide Number Placeholder 1029"/>
          <p:cNvSpPr/>
          <p:nvPr>
            <p:ph type="sldNum" sz="quarter" idx="4"/>
          </p:nvPr>
        </p:nvSpPr>
        <p:spPr>
          <a:xfrm>
            <a:off x="8737600" y="6245225"/>
            <a:ext cx="2844800" cy="476250"/>
          </a:xfrm>
          <a:prstGeom prst="rect">
            <a:avLst/>
          </a:prstGeom>
          <a:noFill/>
          <a:ln w="9525">
            <a:noFill/>
          </a:ln>
        </p:spPr>
        <p:txBody>
          <a:bodyPr/>
          <a:lstStyle>
            <a:lvl1pPr algn="r">
              <a:defRPr sz="1400"/>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7.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gs>
            <a:gs pos="100000">
              <a:schemeClr val="bg1"/>
            </a:gs>
          </a:gsLst>
          <a:lin ang="5400000" scaled="0"/>
        </a:gradFill>
        <a:effectLst/>
      </p:bgPr>
    </p:bg>
    <p:spTree>
      <p:nvGrpSpPr>
        <p:cNvPr id="1" name=""/>
        <p:cNvGrpSpPr/>
        <p:nvPr/>
      </p:nvGrpSpPr>
      <p:grpSpPr/>
      <p:sp>
        <p:nvSpPr>
          <p:cNvPr id="2" name="Title 1"/>
          <p:cNvSpPr>
            <a:spLocks noGrp="1"/>
          </p:cNvSpPr>
          <p:nvPr>
            <p:ph type="ctrTitle"/>
          </p:nvPr>
        </p:nvSpPr>
        <p:spPr>
          <a:xfrm>
            <a:off x="1524000" y="2180590"/>
            <a:ext cx="9144000" cy="1616710"/>
          </a:xfrm>
          <a:noFill/>
        </p:spPr>
        <p:txBody>
          <a:bodyPr/>
          <a:p>
            <a:r>
              <a:rPr lang="en-ID" altLang="en-US" sz="4800">
                <a:solidFill>
                  <a:schemeClr val="accent5">
                    <a:lumMod val="25000"/>
                  </a:schemeClr>
                </a:solidFill>
                <a:latin typeface="Bauhaus 93" panose="04030905020B02020C02" charset="0"/>
              </a:rPr>
              <a:t>Mari Tingkatkan Kualitas Diri untuk Meraih Cinta yang Hakiki</a:t>
            </a:r>
            <a:endParaRPr lang="en-ID" altLang="en-US" sz="4800">
              <a:solidFill>
                <a:schemeClr val="accent5">
                  <a:lumMod val="25000"/>
                </a:schemeClr>
              </a:solidFill>
              <a:latin typeface="Bauhaus 93" panose="04030905020B02020C02" charset="0"/>
            </a:endParaRPr>
          </a:p>
        </p:txBody>
      </p:sp>
      <p:sp>
        <p:nvSpPr>
          <p:cNvPr id="3" name="Subtitle 2"/>
          <p:cNvSpPr>
            <a:spLocks noGrp="1"/>
          </p:cNvSpPr>
          <p:nvPr>
            <p:ph type="subTitle" idx="1"/>
          </p:nvPr>
        </p:nvSpPr>
        <p:spPr>
          <a:xfrm>
            <a:off x="1524000" y="4320223"/>
            <a:ext cx="9144000" cy="1655762"/>
          </a:xfrm>
        </p:spPr>
        <p:txBody>
          <a:bodyPr/>
          <a:p>
            <a:pPr algn="r"/>
            <a:r>
              <a:rPr lang="en-ID" altLang="en-US" sz="3200" b="1"/>
              <a:t>dr. Ferihana Ummu Sulaym</a:t>
            </a:r>
            <a:endParaRPr lang="en-ID" altLang="en-US" sz="3200" b="1"/>
          </a:p>
          <a:p>
            <a:pPr algn="r"/>
            <a:r>
              <a:rPr lang="en-ID" altLang="en-US" b="1"/>
              <a:t>Founder Rumah Sehat Muslim &amp; Dhuafa Yogyakarta</a:t>
            </a:r>
            <a:endParaRPr lang="en-ID" altLang="en-US" b="1"/>
          </a:p>
          <a:p>
            <a:pPr algn="r"/>
            <a:endParaRPr lang="en-ID" altLang="en-US" b="1"/>
          </a:p>
        </p:txBody>
      </p:sp>
      <p:pic>
        <p:nvPicPr>
          <p:cNvPr id="4" name="Picture 3"/>
          <p:cNvPicPr>
            <a:picLocks noChangeAspect="1"/>
          </p:cNvPicPr>
          <p:nvPr/>
        </p:nvPicPr>
        <p:blipFill>
          <a:blip r:embed="rId1"/>
          <a:stretch>
            <a:fillRect/>
          </a:stretch>
        </p:blipFill>
        <p:spPr>
          <a:xfrm>
            <a:off x="5251450" y="127000"/>
            <a:ext cx="1689100" cy="1689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2766378"/>
            <a:ext cx="10972800" cy="1143000"/>
          </a:xfrm>
        </p:spPr>
        <p:txBody>
          <a:bodyPr/>
          <a:p>
            <a:r>
              <a:rPr lang="en-ID" altLang="en-US" sz="4800">
                <a:latin typeface="Bauhaus 93" panose="04030905020B02020C02" charset="0"/>
              </a:rPr>
              <a:t>Bagaimana menjadi pribadi yang lebih baik ?</a:t>
            </a:r>
            <a:endParaRPr lang="en-ID" altLang="en-US" sz="4800">
              <a:latin typeface="Bauhaus 93" panose="04030905020B02020C02"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sz="4800">
                <a:latin typeface="Bauhaus 93" panose="04030905020B02020C02" charset="0"/>
              </a:rPr>
              <a:t>Taqwa kepada Allah</a:t>
            </a:r>
            <a:endParaRPr lang="en-ID" altLang="en-US" sz="4800">
              <a:latin typeface="Bauhaus 93" panose="04030905020B02020C02" charset="0"/>
            </a:endParaRPr>
          </a:p>
        </p:txBody>
      </p:sp>
      <p:sp>
        <p:nvSpPr>
          <p:cNvPr id="3" name="Content Placeholder 2"/>
          <p:cNvSpPr>
            <a:spLocks noGrp="1"/>
          </p:cNvSpPr>
          <p:nvPr>
            <p:ph sz="half" idx="1"/>
          </p:nvPr>
        </p:nvSpPr>
        <p:spPr>
          <a:xfrm>
            <a:off x="1017270" y="1600200"/>
            <a:ext cx="5376672" cy="4525963"/>
          </a:xfrm>
        </p:spPr>
        <p:txBody>
          <a:bodyPr/>
          <a:p>
            <a:pPr marL="0" indent="0" algn="l">
              <a:buNone/>
            </a:pPr>
            <a:r>
              <a:rPr lang="en-US" sz="2800"/>
              <a:t>Al-Hasan Al-Bashri menyatakan bahwa taqwa adalah takut dan menghindari apa yang diharamkan Allah, dan menunaikan apa-apa yang diwajibkan oleh Allah. Taqwa juga b</a:t>
            </a:r>
            <a:r>
              <a:rPr lang="en-ID" altLang="en-US" sz="2800"/>
              <a:t>era</a:t>
            </a:r>
            <a:r>
              <a:rPr lang="en-US" sz="2800"/>
              <a:t>rti kewaspadaan, menjaga benar-benar perintah dan menjauhi larangan.</a:t>
            </a:r>
            <a:endParaRPr lang="en-US" sz="2800"/>
          </a:p>
          <a:p>
            <a:pPr marL="0" indent="0" algn="l">
              <a:buNone/>
            </a:pPr>
            <a:endParaRPr lang="en-US" sz="2800"/>
          </a:p>
          <a:p>
            <a:pPr marL="0" indent="0" algn="l">
              <a:buNone/>
            </a:pPr>
            <a:endParaRPr lang="en-US"/>
          </a:p>
        </p:txBody>
      </p:sp>
      <p:pic>
        <p:nvPicPr>
          <p:cNvPr id="4" name="Content Placeholder 3"/>
          <p:cNvPicPr>
            <a:picLocks noChangeAspect="1"/>
          </p:cNvPicPr>
          <p:nvPr>
            <p:ph sz="half" idx="2"/>
          </p:nvPr>
        </p:nvPicPr>
        <p:blipFill>
          <a:blip r:embed="rId1"/>
          <a:stretch>
            <a:fillRect/>
          </a:stretch>
        </p:blipFill>
        <p:spPr>
          <a:xfrm>
            <a:off x="7074535" y="1600200"/>
            <a:ext cx="3638550" cy="452628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sz="4800">
                <a:latin typeface="Bauhaus 93" panose="04030905020B02020C02" charset="0"/>
              </a:rPr>
              <a:t>Keutamaan Taqwa </a:t>
            </a:r>
            <a:endParaRPr lang="en-ID" altLang="en-US" sz="4800">
              <a:latin typeface="Bauhaus 93" panose="04030905020B02020C02" charset="0"/>
            </a:endParaRPr>
          </a:p>
        </p:txBody>
      </p:sp>
      <p:sp>
        <p:nvSpPr>
          <p:cNvPr id="3" name="Content Placeholder 2"/>
          <p:cNvSpPr>
            <a:spLocks noGrp="1"/>
          </p:cNvSpPr>
          <p:nvPr>
            <p:ph sz="half" idx="1"/>
          </p:nvPr>
        </p:nvSpPr>
        <p:spPr>
          <a:xfrm>
            <a:off x="596265" y="1825625"/>
            <a:ext cx="5181600" cy="4351338"/>
          </a:xfrm>
        </p:spPr>
        <p:txBody>
          <a:bodyPr/>
          <a:p>
            <a:pPr marL="0" indent="0">
              <a:buNone/>
            </a:pPr>
            <a:r>
              <a:rPr lang="en-US" sz="2400"/>
              <a:t>Dari Abu Dzar Al Ghifari radhiallahu’anhu, ia berkata: ‘Rasulullah Shallallahu’alaihi Wasallam bersabda </a:t>
            </a:r>
            <a:r>
              <a:rPr lang="en-ID" altLang="en-US" sz="2400"/>
              <a:t>:</a:t>
            </a:r>
            <a:endParaRPr lang="en-ID" altLang="en-US" sz="2400"/>
          </a:p>
          <a:p>
            <a:pPr marL="0" indent="0">
              <a:buNone/>
            </a:pPr>
            <a:r>
              <a:rPr lang="en-ID" altLang="en-US" sz="2400"/>
              <a:t>“</a:t>
            </a:r>
            <a:r>
              <a:rPr lang="en-US" sz="2400"/>
              <a:t>Bertaqwalah kepada Allah dimanapun engkau berada, dan hendaknya setelah melakukan kejelekan engkau melakukan kebaikan yang dapat menghapusnya. Serta bergaulah dengan orang lain dengan akhlak yang baik‘” (HR. Ahmad 21354, Tirmidzi 1987, ia berkata: ‘hadits ini hasan shahih’)</a:t>
            </a:r>
            <a:endParaRPr lang="en-US" sz="2400"/>
          </a:p>
          <a:p>
            <a:endParaRPr lang="en-US" sz="2000"/>
          </a:p>
          <a:p>
            <a:endParaRPr lang="en-US" sz="2000"/>
          </a:p>
          <a:p>
            <a:endParaRPr lang="en-US"/>
          </a:p>
        </p:txBody>
      </p:sp>
      <p:pic>
        <p:nvPicPr>
          <p:cNvPr id="4" name="Content Placeholder 3"/>
          <p:cNvPicPr>
            <a:picLocks noChangeAspect="1"/>
          </p:cNvPicPr>
          <p:nvPr>
            <p:ph sz="half" idx="2"/>
          </p:nvPr>
        </p:nvPicPr>
        <p:blipFill>
          <a:blip r:embed="rId1"/>
          <a:stretch>
            <a:fillRect/>
          </a:stretch>
        </p:blipFill>
        <p:spPr>
          <a:xfrm>
            <a:off x="5883910" y="1825625"/>
            <a:ext cx="5939790" cy="33731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latin typeface="Bauhaus 93" panose="04030905020B02020C02" charset="0"/>
              </a:rPr>
              <a:t>Allah ta'ala berfirman:</a:t>
            </a:r>
            <a:endParaRPr lang="en-ID" altLang="en-US">
              <a:latin typeface="Bauhaus 93" panose="04030905020B02020C02" charset="0"/>
            </a:endParaRPr>
          </a:p>
        </p:txBody>
      </p:sp>
      <p:pic>
        <p:nvPicPr>
          <p:cNvPr id="8" name="Content Placeholder 7"/>
          <p:cNvPicPr>
            <a:picLocks noChangeAspect="1"/>
          </p:cNvPicPr>
          <p:nvPr>
            <p:ph idx="1"/>
          </p:nvPr>
        </p:nvPicPr>
        <p:blipFill>
          <a:blip r:embed="rId1"/>
          <a:stretch>
            <a:fillRect/>
          </a:stretch>
        </p:blipFill>
        <p:spPr>
          <a:xfrm>
            <a:off x="1937385" y="1570355"/>
            <a:ext cx="8557260" cy="473138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621983"/>
            <a:ext cx="10972800" cy="1143000"/>
          </a:xfrm>
        </p:spPr>
        <p:txBody>
          <a:bodyPr/>
          <a:p>
            <a:r>
              <a:rPr lang="en-ID" altLang="en-US">
                <a:latin typeface="Bauhaus 93" panose="04030905020B02020C02" charset="0"/>
              </a:rPr>
              <a:t>artinya :</a:t>
            </a:r>
            <a:endParaRPr lang="en-ID" altLang="en-US">
              <a:latin typeface="Bauhaus 93" panose="04030905020B02020C02" charset="0"/>
            </a:endParaRPr>
          </a:p>
        </p:txBody>
      </p:sp>
      <p:sp>
        <p:nvSpPr>
          <p:cNvPr id="3" name="Content Placeholder 2"/>
          <p:cNvSpPr>
            <a:spLocks noGrp="1"/>
          </p:cNvSpPr>
          <p:nvPr>
            <p:ph idx="1"/>
          </p:nvPr>
        </p:nvSpPr>
        <p:spPr>
          <a:xfrm>
            <a:off x="609600" y="2007870"/>
            <a:ext cx="10972800" cy="4525963"/>
          </a:xfrm>
        </p:spPr>
        <p:txBody>
          <a:bodyPr/>
          <a:p>
            <a:pPr marL="0" indent="0" algn="ctr">
              <a:buNone/>
            </a:pPr>
            <a:r>
              <a:rPr lang="en-ID" altLang="en-US" sz="2400"/>
              <a:t>“</a:t>
            </a:r>
            <a:r>
              <a:rPr lang="en-US" sz="2400"/>
              <a:t>Bukanlah menghadapkan wajahmu ke arah timur dan barat itu suatu kebajikan, akan tetapi sesungguhnya kebajikan itu ialah beriman kepada Allah, hari kemudian, malaikat-malaikat, kitab-kitab, nabi-nabi dan memberikan harta yang dicintainya kepada kerabatnya, anak-anak yatim, orang-orang miskin, musafir (yang memerlukan pertolongan) dan orang-orang yang meminta-minta; dan (memerdekakan) hamba sahaya, mendirikan salat, dan menunaikan zakat; dan orang-orang yang menepati janjinya apabila ia berjanji, dan orang-orang yang sabar dalam kesempitan, penderitaan dan dalam peperangan. Mereka itulah orang-orang yang benar (imannya); dan mereka itulah orang-orang yang bertakwa” (QS. Al Baqarah: 177)</a:t>
            </a:r>
            <a:endParaRPr lang="en-US" sz="2400"/>
          </a:p>
          <a:p>
            <a:pPr marL="0" indent="0" algn="ctr">
              <a:buNone/>
            </a:pPr>
            <a:endParaRPr lang="en-US" sz="2400"/>
          </a:p>
          <a:p>
            <a:pPr marL="0" indent="0" algn="ctr">
              <a:buNone/>
            </a:pP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sz="4800">
                <a:latin typeface="Bauhaus 93" panose="04030905020B02020C02" charset="0"/>
              </a:rPr>
              <a:t>Taqwa dan Akhlaqul Karimah</a:t>
            </a:r>
            <a:endParaRPr lang="en-ID" altLang="en-US" sz="4800">
              <a:latin typeface="Bauhaus 93" panose="04030905020B02020C02" charset="0"/>
            </a:endParaRPr>
          </a:p>
        </p:txBody>
      </p:sp>
      <p:sp>
        <p:nvSpPr>
          <p:cNvPr id="3" name="Content Placeholder 2"/>
          <p:cNvSpPr>
            <a:spLocks noGrp="1"/>
          </p:cNvSpPr>
          <p:nvPr>
            <p:ph idx="1"/>
          </p:nvPr>
        </p:nvSpPr>
        <p:spPr/>
        <p:txBody>
          <a:bodyPr/>
          <a:p>
            <a:pPr marL="0" indent="0">
              <a:buNone/>
            </a:pPr>
            <a:r>
              <a:rPr lang="en-US"/>
              <a:t>Rasulullah S</a:t>
            </a:r>
            <a:r>
              <a:rPr lang="en-ID" altLang="en-US"/>
              <a:t>hallallahu alaihi wasllam </a:t>
            </a:r>
            <a:r>
              <a:rPr lang="en-US"/>
              <a:t>ditanya tentang sebab-sebab paling banyak yang memasukkan manusia ke surga. </a:t>
            </a:r>
            <a:endParaRPr lang="en-US"/>
          </a:p>
          <a:p>
            <a:pPr marL="0" indent="0">
              <a:buNone/>
            </a:pPr>
            <a:r>
              <a:rPr lang="en-US"/>
              <a:t>Beliau menjawab, “Ketakwaan kepada Allah dan akhlak yang baik.” Beliau ditanya lagi, “Apa penyebab banyaknya manusia masuk neraka?” Rasulullah menjawab, “Mulut dan kemaluan.” (HR. Tirmidzi dan Ibnu Hibban)</a:t>
            </a:r>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sz="5400">
                <a:latin typeface="Bauhaus 93" panose="04030905020B02020C02" charset="0"/>
              </a:rPr>
              <a:t>Taubat </a:t>
            </a:r>
            <a:endParaRPr lang="en-ID" altLang="en-US" sz="5400">
              <a:latin typeface="Bauhaus 93" panose="04030905020B02020C02" charset="0"/>
            </a:endParaRPr>
          </a:p>
        </p:txBody>
      </p:sp>
      <p:sp>
        <p:nvSpPr>
          <p:cNvPr id="3" name="Content Placeholder 2"/>
          <p:cNvSpPr>
            <a:spLocks noGrp="1"/>
          </p:cNvSpPr>
          <p:nvPr>
            <p:ph sz="half" idx="1"/>
          </p:nvPr>
        </p:nvSpPr>
        <p:spPr>
          <a:xfrm>
            <a:off x="838200" y="2174875"/>
            <a:ext cx="10408920" cy="4351655"/>
          </a:xfrm>
        </p:spPr>
        <p:txBody>
          <a:bodyPr>
            <a:normAutofit lnSpcReduction="20000"/>
          </a:bodyPr>
          <a:p>
            <a:pPr marL="0" indent="0">
              <a:buNone/>
            </a:pPr>
            <a:endParaRPr lang="en-US" sz="2800"/>
          </a:p>
          <a:p>
            <a:pPr marL="0" indent="0">
              <a:buNone/>
            </a:pPr>
            <a:endParaRPr lang="en-US" sz="2400"/>
          </a:p>
          <a:p>
            <a:pPr marL="0" indent="0">
              <a:buNone/>
            </a:pPr>
            <a:endParaRPr lang="en-US" sz="2000"/>
          </a:p>
          <a:p>
            <a:pPr marL="0" indent="0">
              <a:buNone/>
            </a:pPr>
            <a:r>
              <a:rPr lang="en-US" sz="2800"/>
              <a:t>“Katakanlah kepada hamba-hambaKu yang melampaui batas terhadap diri-diri mereka, janganlah kalian berputus asa dari rahmat Allah. Sesungguhnya Allah mengampuni semua dosa, sesungguhnya Dialah Zat Yang Maha Pengampun lagi Maha Penyayang. Maka kembalilah kepada Tuhanmu dan berserah dirilah kepada-Nya sebelum datangnya azab kemudian kalian tidak dapat lagi mendapatkan pertolongan.” </a:t>
            </a:r>
            <a:endParaRPr lang="en-US" sz="2800"/>
          </a:p>
          <a:p>
            <a:pPr marL="0" indent="0">
              <a:buNone/>
            </a:pPr>
            <a:r>
              <a:rPr lang="en-US" sz="2800"/>
              <a:t>(QS. Az Zumar: 53-54)</a:t>
            </a:r>
            <a:endParaRPr lang="en-US" sz="2800"/>
          </a:p>
        </p:txBody>
      </p:sp>
      <p:pic>
        <p:nvPicPr>
          <p:cNvPr id="4" name="Content Placeholder 3"/>
          <p:cNvPicPr>
            <a:picLocks noChangeAspect="1"/>
          </p:cNvPicPr>
          <p:nvPr>
            <p:ph sz="half" idx="2"/>
          </p:nvPr>
        </p:nvPicPr>
        <p:blipFill>
          <a:blip r:embed="rId1"/>
          <a:stretch>
            <a:fillRect/>
          </a:stretch>
        </p:blipFill>
        <p:spPr>
          <a:xfrm>
            <a:off x="2091690" y="1375410"/>
            <a:ext cx="9484995" cy="192976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sz="5400">
                <a:latin typeface="Bauhaus 93" panose="04030905020B02020C02" charset="0"/>
              </a:rPr>
              <a:t>Keutamaan Taubat</a:t>
            </a:r>
            <a:endParaRPr lang="en-ID" altLang="en-US" sz="5400">
              <a:latin typeface="Bauhaus 93" panose="04030905020B02020C02" charset="0"/>
            </a:endParaRPr>
          </a:p>
        </p:txBody>
      </p:sp>
      <p:sp>
        <p:nvSpPr>
          <p:cNvPr id="3" name="Content Placeholder 2"/>
          <p:cNvSpPr>
            <a:spLocks noGrp="1"/>
          </p:cNvSpPr>
          <p:nvPr>
            <p:ph sz="half" idx="1"/>
          </p:nvPr>
        </p:nvSpPr>
        <p:spPr>
          <a:xfrm>
            <a:off x="838200" y="1825625"/>
            <a:ext cx="10515600" cy="4351655"/>
          </a:xfrm>
        </p:spPr>
        <p:txBody>
          <a:bodyPr/>
          <a:p>
            <a:r>
              <a:rPr lang="en-ID" altLang="en-US" sz="2800"/>
              <a:t> Taubat adalah sebab untuk meraih kecintaan Allah ‘azza wa jalla.</a:t>
            </a:r>
            <a:endParaRPr lang="en-ID" altLang="en-US" sz="2800"/>
          </a:p>
          <a:p>
            <a:endParaRPr lang="en-ID" altLang="en-US" sz="2400"/>
          </a:p>
          <a:p>
            <a:endParaRPr lang="en-ID" altLang="en-US" sz="2000"/>
          </a:p>
          <a:p>
            <a:endParaRPr lang="en-ID" altLang="en-US" sz="1800"/>
          </a:p>
          <a:p>
            <a:endParaRPr lang="en-ID" altLang="en-US" sz="1600"/>
          </a:p>
          <a:p>
            <a:endParaRPr lang="en-ID" altLang="en-US" sz="1400"/>
          </a:p>
          <a:p>
            <a:pPr marL="0" indent="0">
              <a:buNone/>
            </a:pPr>
            <a:r>
              <a:rPr lang="en-ID" altLang="en-US" sz="2800"/>
              <a:t>“.......Sesungguhnya Allah mencintai orang-orang yang bertaubat dan mencintai orang-orang yang suka membersihkan diri.” (QS. Al Baqarah: 222)</a:t>
            </a:r>
            <a:endParaRPr lang="en-ID" altLang="en-US" sz="2800"/>
          </a:p>
          <a:p>
            <a:endParaRPr lang="en-ID" altLang="en-US" sz="2400"/>
          </a:p>
          <a:p>
            <a:endParaRPr lang="en-ID" altLang="en-US" sz="2400"/>
          </a:p>
          <a:p>
            <a:endParaRPr lang="en-ID" altLang="en-US"/>
          </a:p>
        </p:txBody>
      </p:sp>
      <p:pic>
        <p:nvPicPr>
          <p:cNvPr id="5" name="Content Placeholder 4"/>
          <p:cNvPicPr>
            <a:picLocks noChangeAspect="1"/>
          </p:cNvPicPr>
          <p:nvPr>
            <p:ph sz="half" idx="2"/>
          </p:nvPr>
        </p:nvPicPr>
        <p:blipFill>
          <a:blip r:embed="rId1"/>
          <a:stretch>
            <a:fillRect/>
          </a:stretch>
        </p:blipFill>
        <p:spPr>
          <a:xfrm>
            <a:off x="3319145" y="2320290"/>
            <a:ext cx="6680200" cy="221805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51535" y="667068"/>
            <a:ext cx="10972800" cy="1143000"/>
          </a:xfrm>
        </p:spPr>
        <p:txBody>
          <a:bodyPr/>
          <a:p>
            <a:pPr algn="l"/>
            <a:r>
              <a:rPr lang="en-ID" altLang="en-US">
                <a:sym typeface="+mn-ea"/>
              </a:rPr>
              <a:t>kedua </a:t>
            </a:r>
            <a:r>
              <a:rPr lang="en-US">
                <a:sym typeface="+mn-ea"/>
              </a:rPr>
              <a:t>: Taubat merupakan sebab keberuntungan.</a:t>
            </a:r>
            <a:endParaRPr lang="en-US"/>
          </a:p>
        </p:txBody>
      </p:sp>
      <p:sp>
        <p:nvSpPr>
          <p:cNvPr id="3" name="Content Placeholder 2"/>
          <p:cNvSpPr>
            <a:spLocks noGrp="1"/>
          </p:cNvSpPr>
          <p:nvPr>
            <p:ph sz="half" idx="1"/>
          </p:nvPr>
        </p:nvSpPr>
        <p:spPr>
          <a:xfrm>
            <a:off x="942340" y="1403985"/>
            <a:ext cx="5376672" cy="4525963"/>
          </a:xfrm>
        </p:spPr>
        <p:txBody>
          <a:bodyPr>
            <a:normAutofit fontScale="90000"/>
          </a:bodyPr>
          <a:p>
            <a:pPr marL="0" indent="0">
              <a:buNone/>
            </a:pPr>
            <a:endParaRPr lang="en-US"/>
          </a:p>
          <a:p>
            <a:pPr marL="0" indent="0">
              <a:buNone/>
            </a:pPr>
            <a:endParaRPr lang="en-US"/>
          </a:p>
          <a:p>
            <a:pPr marL="0" indent="0">
              <a:buNone/>
            </a:pPr>
            <a:r>
              <a:rPr lang="en-US"/>
              <a:t>Allah ta’ala berfirman </a:t>
            </a:r>
            <a:r>
              <a:rPr lang="en-ID" altLang="en-US"/>
              <a:t>:</a:t>
            </a:r>
            <a:endParaRPr lang="en-ID" altLang="en-US"/>
          </a:p>
          <a:p>
            <a:pPr marL="0" indent="0">
              <a:buNone/>
            </a:pPr>
            <a:r>
              <a:rPr lang="en-US"/>
              <a:t>“Dan bertaubatlah kepada Allah wahai semua orang yang beriman, supaya kalian beruntung.”</a:t>
            </a:r>
            <a:endParaRPr lang="en-US"/>
          </a:p>
          <a:p>
            <a:pPr marL="0" indent="0">
              <a:buNone/>
            </a:pPr>
            <a:endParaRPr lang="en-US"/>
          </a:p>
          <a:p>
            <a:pPr marL="0" indent="0">
              <a:buNone/>
            </a:pPr>
            <a:r>
              <a:rPr lang="en-US"/>
              <a:t> (QS. An Nuur: 31)</a:t>
            </a:r>
            <a:endParaRPr lang="en-US"/>
          </a:p>
        </p:txBody>
      </p:sp>
      <p:pic>
        <p:nvPicPr>
          <p:cNvPr id="5" name="Content Placeholder 4"/>
          <p:cNvPicPr>
            <a:picLocks noChangeAspect="1"/>
          </p:cNvPicPr>
          <p:nvPr>
            <p:ph sz="half" idx="2"/>
          </p:nvPr>
        </p:nvPicPr>
        <p:blipFill>
          <a:blip r:embed="rId1"/>
          <a:stretch>
            <a:fillRect/>
          </a:stretch>
        </p:blipFill>
        <p:spPr>
          <a:xfrm>
            <a:off x="6852920" y="1403985"/>
            <a:ext cx="4684395" cy="51371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1095375" y="573405"/>
            <a:ext cx="10515600" cy="5711190"/>
          </a:xfrm>
        </p:spPr>
        <p:txBody>
          <a:bodyPr/>
          <a:p>
            <a:r>
              <a:rPr lang="en-US" sz="2400"/>
              <a:t>Taubat merupakan sebab berbagai kejelekan diganti dengan berbagai kebaikan.</a:t>
            </a:r>
            <a:endParaRPr lang="en-US" sz="2400"/>
          </a:p>
          <a:p>
            <a:pPr marL="0" indent="0">
              <a:buNone/>
            </a:pPr>
            <a:r>
              <a:rPr lang="en-US" sz="2400"/>
              <a:t>Allah ta’ala berfirman </a:t>
            </a:r>
            <a:r>
              <a:rPr lang="en-ID" altLang="en-US" sz="2400"/>
              <a:t>:</a:t>
            </a:r>
            <a:endParaRPr lang="en-ID" altLang="en-US" sz="2400"/>
          </a:p>
          <a:p>
            <a:pPr marL="0" indent="0">
              <a:buNone/>
            </a:pPr>
            <a:endParaRPr lang="en-ID" altLang="en-US" sz="2400"/>
          </a:p>
          <a:p>
            <a:pPr marL="0" indent="0">
              <a:buNone/>
            </a:pPr>
            <a:endParaRPr lang="en-ID" altLang="en-US" sz="2400"/>
          </a:p>
          <a:p>
            <a:pPr marL="0" indent="0">
              <a:buNone/>
            </a:pPr>
            <a:endParaRPr lang="en-ID" altLang="en-US" sz="1800"/>
          </a:p>
          <a:p>
            <a:pPr marL="0" indent="0">
              <a:buNone/>
            </a:pPr>
            <a:endParaRPr lang="en-ID" altLang="en-US" sz="1400"/>
          </a:p>
          <a:p>
            <a:pPr marL="0" indent="0">
              <a:buNone/>
            </a:pPr>
            <a:endParaRPr lang="en-ID" altLang="en-US" sz="1000"/>
          </a:p>
          <a:p>
            <a:pPr marL="0" indent="0">
              <a:buNone/>
            </a:pPr>
            <a:endParaRPr lang="en-ID" altLang="en-US" sz="700"/>
          </a:p>
          <a:p>
            <a:pPr marL="0" indent="0">
              <a:buNone/>
            </a:pPr>
            <a:endParaRPr lang="en-ID" altLang="en-US" sz="460"/>
          </a:p>
          <a:p>
            <a:pPr marL="0" indent="0">
              <a:buNone/>
            </a:pPr>
            <a:r>
              <a:rPr lang="en-ID" altLang="en-US" sz="2400"/>
              <a:t>“Dan barang siapa yang melakukan dosa-dosa itu niscaya dia akan menemui pembalasannya. Akan dilipatgandakan siksa mereka pada hari kiamat dan mereka akan kekal di dalamnya dalam keadaan terhina. </a:t>
            </a:r>
            <a:r>
              <a:rPr lang="en-ID" altLang="en-US" sz="2400" b="1"/>
              <a:t>Kecuali orang-orang yang bertaubat dan beriman serta beramal saleh maka mereka itulah orang-orang yang digantikan oleh Allah keburukan-keburukan mereka menjadi berbagai kebaikan. Dan Allah maha pengampun lagi maha penyayang.” </a:t>
            </a:r>
            <a:r>
              <a:rPr lang="en-ID" altLang="en-US" sz="2400"/>
              <a:t>(QS. Al Furqaan: 68-70)</a:t>
            </a:r>
            <a:endParaRPr lang="en-ID" altLang="en-US" sz="2400"/>
          </a:p>
        </p:txBody>
      </p:sp>
      <p:pic>
        <p:nvPicPr>
          <p:cNvPr id="7" name="Content Placeholder 6"/>
          <p:cNvPicPr>
            <a:picLocks noChangeAspect="1"/>
          </p:cNvPicPr>
          <p:nvPr>
            <p:ph sz="half" idx="2"/>
          </p:nvPr>
        </p:nvPicPr>
        <p:blipFill>
          <a:blip r:embed="rId1"/>
          <a:stretch>
            <a:fillRect/>
          </a:stretch>
        </p:blipFill>
        <p:spPr>
          <a:xfrm>
            <a:off x="1353185" y="1902460"/>
            <a:ext cx="10695305" cy="19088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7775" y="1629410"/>
            <a:ext cx="5499100" cy="5311140"/>
          </a:xfrm>
        </p:spPr>
        <p:txBody>
          <a:bodyPr>
            <a:normAutofit/>
          </a:bodyPr>
          <a:lstStyle/>
          <a:p>
            <a:r>
              <a:rPr lang="en-US" sz="1600" b="1" dirty="0" err="1" smtClean="0">
                <a:solidFill>
                  <a:schemeClr val="tx1"/>
                </a:solidFill>
              </a:rPr>
              <a:t>Nama</a:t>
            </a:r>
            <a:r>
              <a:rPr lang="en-US" sz="1600" b="1" dirty="0">
                <a:solidFill>
                  <a:schemeClr val="tx1"/>
                </a:solidFill>
              </a:rPr>
              <a:t> </a:t>
            </a:r>
            <a:r>
              <a:rPr lang="en-US" sz="1600" b="1" dirty="0" smtClean="0">
                <a:solidFill>
                  <a:schemeClr val="tx1"/>
                </a:solidFill>
              </a:rPr>
              <a:t>: dr. </a:t>
            </a:r>
            <a:r>
              <a:rPr lang="en-US" sz="1600" b="1" dirty="0" err="1" smtClean="0">
                <a:solidFill>
                  <a:schemeClr val="tx1"/>
                </a:solidFill>
              </a:rPr>
              <a:t>Ferihana</a:t>
            </a:r>
            <a:r>
              <a:rPr lang="en-US" sz="1600" b="1" dirty="0" smtClean="0">
                <a:solidFill>
                  <a:schemeClr val="tx1"/>
                </a:solidFill>
              </a:rPr>
              <a:t> (</a:t>
            </a:r>
            <a:r>
              <a:rPr lang="en-US" sz="1600" b="1" dirty="0" err="1" smtClean="0">
                <a:solidFill>
                  <a:schemeClr val="tx1"/>
                </a:solidFill>
              </a:rPr>
              <a:t>Ummu</a:t>
            </a:r>
            <a:r>
              <a:rPr lang="en-US" sz="1600" b="1" dirty="0" smtClean="0">
                <a:solidFill>
                  <a:schemeClr val="tx1"/>
                </a:solidFill>
              </a:rPr>
              <a:t> </a:t>
            </a:r>
            <a:r>
              <a:rPr lang="en-US" sz="1600" b="1" dirty="0" err="1" smtClean="0">
                <a:solidFill>
                  <a:schemeClr val="tx1"/>
                </a:solidFill>
              </a:rPr>
              <a:t>Sulaym</a:t>
            </a:r>
            <a:r>
              <a:rPr lang="en-US" sz="1600" b="1" dirty="0" smtClean="0">
                <a:solidFill>
                  <a:schemeClr val="tx1"/>
                </a:solidFill>
              </a:rPr>
              <a:t>)</a:t>
            </a:r>
            <a:endParaRPr lang="en-US" sz="1600" b="1" dirty="0" smtClean="0">
              <a:solidFill>
                <a:schemeClr val="tx1"/>
              </a:solidFill>
            </a:endParaRPr>
          </a:p>
          <a:p>
            <a:r>
              <a:rPr lang="en-US" sz="1600" b="1" dirty="0" smtClean="0">
                <a:solidFill>
                  <a:schemeClr val="tx1"/>
                </a:solidFill>
              </a:rPr>
              <a:t>Dokter </a:t>
            </a:r>
            <a:r>
              <a:rPr lang="en-US" sz="1600" b="1" dirty="0" err="1">
                <a:solidFill>
                  <a:schemeClr val="tx1"/>
                </a:solidFill>
              </a:rPr>
              <a:t>lulusan</a:t>
            </a:r>
            <a:r>
              <a:rPr lang="en-US" sz="1600" b="1" dirty="0">
                <a:solidFill>
                  <a:schemeClr val="tx1"/>
                </a:solidFill>
              </a:rPr>
              <a:t> </a:t>
            </a:r>
            <a:r>
              <a:rPr lang="en-US" sz="1600" b="1" dirty="0" smtClean="0">
                <a:solidFill>
                  <a:schemeClr val="tx1"/>
                </a:solidFill>
              </a:rPr>
              <a:t>: </a:t>
            </a:r>
            <a:r>
              <a:rPr lang="en-US" sz="1600" b="1" dirty="0" err="1">
                <a:solidFill>
                  <a:schemeClr val="tx1"/>
                </a:solidFill>
              </a:rPr>
              <a:t>Fakultas</a:t>
            </a:r>
            <a:r>
              <a:rPr lang="en-US" sz="1600" b="1" dirty="0">
                <a:solidFill>
                  <a:schemeClr val="tx1"/>
                </a:solidFill>
              </a:rPr>
              <a:t> </a:t>
            </a:r>
            <a:r>
              <a:rPr lang="en-US" sz="1600" b="1" dirty="0" err="1">
                <a:solidFill>
                  <a:schemeClr val="tx1"/>
                </a:solidFill>
              </a:rPr>
              <a:t>Kedokteran</a:t>
            </a:r>
            <a:r>
              <a:rPr lang="en-US" sz="1600" b="1" dirty="0">
                <a:solidFill>
                  <a:schemeClr val="tx1"/>
                </a:solidFill>
              </a:rPr>
              <a:t> UII </a:t>
            </a:r>
            <a:endParaRPr lang="en-US" sz="1400" b="1" dirty="0" smtClean="0">
              <a:solidFill>
                <a:schemeClr val="tx1"/>
              </a:solidFill>
            </a:endParaRPr>
          </a:p>
          <a:p>
            <a:r>
              <a:rPr lang="en-US" sz="1600" dirty="0" err="1" smtClean="0">
                <a:solidFill>
                  <a:schemeClr val="tx1"/>
                </a:solidFill>
              </a:rPr>
              <a:t>Karya</a:t>
            </a:r>
            <a:r>
              <a:rPr lang="en-US" sz="1600" dirty="0" smtClean="0">
                <a:solidFill>
                  <a:schemeClr val="tx1"/>
                </a:solidFill>
              </a:rPr>
              <a:t> </a:t>
            </a:r>
            <a:r>
              <a:rPr lang="en-US" sz="1600" dirty="0" err="1">
                <a:solidFill>
                  <a:schemeClr val="tx1"/>
                </a:solidFill>
              </a:rPr>
              <a:t>Tulis</a:t>
            </a:r>
            <a:r>
              <a:rPr lang="en-US" sz="1600" dirty="0">
                <a:solidFill>
                  <a:schemeClr val="tx1"/>
                </a:solidFill>
              </a:rPr>
              <a:t> </a:t>
            </a:r>
            <a:r>
              <a:rPr lang="en-US" sz="1600" dirty="0" err="1" smtClean="0">
                <a:solidFill>
                  <a:schemeClr val="tx1"/>
                </a:solidFill>
              </a:rPr>
              <a:t>Ilmiah</a:t>
            </a:r>
            <a:r>
              <a:rPr lang="en-US" sz="1600" dirty="0" smtClean="0">
                <a:solidFill>
                  <a:schemeClr val="tx1"/>
                </a:solidFill>
              </a:rPr>
              <a:t> : </a:t>
            </a:r>
            <a:r>
              <a:rPr lang="en-US" sz="1600" dirty="0" err="1">
                <a:solidFill>
                  <a:schemeClr val="tx1"/>
                </a:solidFill>
              </a:rPr>
              <a:t>Uji</a:t>
            </a:r>
            <a:r>
              <a:rPr lang="en-US" sz="1600" dirty="0">
                <a:solidFill>
                  <a:schemeClr val="tx1"/>
                </a:solidFill>
              </a:rPr>
              <a:t> </a:t>
            </a:r>
            <a:r>
              <a:rPr lang="en-US" sz="1600" dirty="0" err="1">
                <a:solidFill>
                  <a:schemeClr val="tx1"/>
                </a:solidFill>
              </a:rPr>
              <a:t>Toksisitas</a:t>
            </a:r>
            <a:r>
              <a:rPr lang="en-US" sz="1600" dirty="0">
                <a:solidFill>
                  <a:schemeClr val="tx1"/>
                </a:solidFill>
              </a:rPr>
              <a:t> </a:t>
            </a:r>
            <a:r>
              <a:rPr lang="en-US" sz="1600" dirty="0" err="1">
                <a:solidFill>
                  <a:schemeClr val="tx1"/>
                </a:solidFill>
              </a:rPr>
              <a:t>Akut</a:t>
            </a:r>
            <a:r>
              <a:rPr lang="en-US" sz="1600" dirty="0">
                <a:solidFill>
                  <a:schemeClr val="tx1"/>
                </a:solidFill>
              </a:rPr>
              <a:t> </a:t>
            </a:r>
            <a:r>
              <a:rPr lang="en-US" sz="1600" dirty="0" err="1">
                <a:solidFill>
                  <a:schemeClr val="tx1"/>
                </a:solidFill>
              </a:rPr>
              <a:t>Ekstrak</a:t>
            </a:r>
            <a:r>
              <a:rPr lang="en-US" sz="1600" dirty="0">
                <a:solidFill>
                  <a:schemeClr val="tx1"/>
                </a:solidFill>
              </a:rPr>
              <a:t> </a:t>
            </a:r>
            <a:r>
              <a:rPr lang="en-US" sz="1600" dirty="0" err="1">
                <a:solidFill>
                  <a:schemeClr val="tx1"/>
                </a:solidFill>
              </a:rPr>
              <a:t>Etanol</a:t>
            </a:r>
            <a:r>
              <a:rPr lang="en-US" sz="1600" dirty="0">
                <a:solidFill>
                  <a:schemeClr val="tx1"/>
                </a:solidFill>
              </a:rPr>
              <a:t> </a:t>
            </a:r>
            <a:r>
              <a:rPr lang="en-US" sz="1600" dirty="0" err="1">
                <a:solidFill>
                  <a:schemeClr val="tx1"/>
                </a:solidFill>
              </a:rPr>
              <a:t>Biji</a:t>
            </a:r>
            <a:r>
              <a:rPr lang="en-US" sz="1600" dirty="0">
                <a:solidFill>
                  <a:schemeClr val="tx1"/>
                </a:solidFill>
              </a:rPr>
              <a:t> Pinang </a:t>
            </a:r>
            <a:r>
              <a:rPr lang="en-US" sz="1600" dirty="0" smtClean="0">
                <a:solidFill>
                  <a:schemeClr val="tx1"/>
                </a:solidFill>
              </a:rPr>
              <a:t>(</a:t>
            </a:r>
            <a:r>
              <a:rPr lang="en-US" sz="1600" dirty="0">
                <a:solidFill>
                  <a:schemeClr val="tx1"/>
                </a:solidFill>
              </a:rPr>
              <a:t>Areca Catechu) </a:t>
            </a:r>
            <a:r>
              <a:rPr lang="en-US" sz="1600" dirty="0" err="1" smtClean="0">
                <a:solidFill>
                  <a:schemeClr val="tx1"/>
                </a:solidFill>
              </a:rPr>
              <a:t>Pada</a:t>
            </a:r>
            <a:r>
              <a:rPr lang="en-US" sz="1600" dirty="0" smtClean="0">
                <a:solidFill>
                  <a:schemeClr val="tx1"/>
                </a:solidFill>
              </a:rPr>
              <a:t> </a:t>
            </a:r>
            <a:r>
              <a:rPr lang="en-US" sz="1600" dirty="0" err="1">
                <a:solidFill>
                  <a:schemeClr val="tx1"/>
                </a:solidFill>
              </a:rPr>
              <a:t>Pemberian</a:t>
            </a:r>
            <a:r>
              <a:rPr lang="en-US" sz="1600" dirty="0">
                <a:solidFill>
                  <a:schemeClr val="tx1"/>
                </a:solidFill>
              </a:rPr>
              <a:t> </a:t>
            </a:r>
            <a:r>
              <a:rPr lang="en-US" sz="1600" dirty="0" err="1">
                <a:solidFill>
                  <a:schemeClr val="tx1"/>
                </a:solidFill>
              </a:rPr>
              <a:t>Secara</a:t>
            </a:r>
            <a:r>
              <a:rPr lang="en-US" sz="1600" dirty="0">
                <a:solidFill>
                  <a:schemeClr val="tx1"/>
                </a:solidFill>
              </a:rPr>
              <a:t> Oral </a:t>
            </a:r>
            <a:r>
              <a:rPr lang="en-US" sz="1600" dirty="0" err="1" smtClean="0">
                <a:solidFill>
                  <a:schemeClr val="tx1"/>
                </a:solidFill>
              </a:rPr>
              <a:t>Dosis</a:t>
            </a:r>
            <a:r>
              <a:rPr lang="en-US" sz="1600" dirty="0" smtClean="0">
                <a:solidFill>
                  <a:schemeClr val="tx1"/>
                </a:solidFill>
              </a:rPr>
              <a:t> Tunggal </a:t>
            </a:r>
            <a:r>
              <a:rPr lang="en-US" sz="1600" dirty="0" err="1">
                <a:solidFill>
                  <a:schemeClr val="tx1"/>
                </a:solidFill>
              </a:rPr>
              <a:t>Pada</a:t>
            </a:r>
            <a:r>
              <a:rPr lang="en-US" sz="1600" dirty="0">
                <a:solidFill>
                  <a:schemeClr val="tx1"/>
                </a:solidFill>
              </a:rPr>
              <a:t> </a:t>
            </a:r>
            <a:r>
              <a:rPr lang="en-US" sz="1600" dirty="0" err="1">
                <a:solidFill>
                  <a:schemeClr val="tx1"/>
                </a:solidFill>
              </a:rPr>
              <a:t>Mencit</a:t>
            </a:r>
            <a:r>
              <a:rPr lang="en-US" sz="1600" dirty="0">
                <a:solidFill>
                  <a:schemeClr val="tx1"/>
                </a:solidFill>
              </a:rPr>
              <a:t> </a:t>
            </a:r>
            <a:r>
              <a:rPr lang="en-US" sz="1600" dirty="0" err="1">
                <a:solidFill>
                  <a:schemeClr val="tx1"/>
                </a:solidFill>
              </a:rPr>
              <a:t>Jantan</a:t>
            </a:r>
            <a:r>
              <a:rPr lang="en-US" sz="1600" dirty="0">
                <a:solidFill>
                  <a:schemeClr val="tx1"/>
                </a:solidFill>
              </a:rPr>
              <a:t> </a:t>
            </a:r>
            <a:r>
              <a:rPr lang="en-US" sz="1600" dirty="0" err="1" smtClean="0">
                <a:solidFill>
                  <a:schemeClr val="tx1"/>
                </a:solidFill>
              </a:rPr>
              <a:t>Galur</a:t>
            </a:r>
            <a:r>
              <a:rPr lang="en-US" sz="1600" dirty="0" smtClean="0">
                <a:solidFill>
                  <a:schemeClr val="tx1"/>
                </a:solidFill>
              </a:rPr>
              <a:t> BALB/c,2009</a:t>
            </a:r>
            <a:endParaRPr lang="en-US" sz="1600" dirty="0" smtClean="0">
              <a:solidFill>
                <a:schemeClr val="tx1"/>
              </a:solidFill>
            </a:endParaRPr>
          </a:p>
          <a:p>
            <a:r>
              <a:rPr lang="en-US" sz="1600" b="1" dirty="0" err="1" smtClean="0">
                <a:solidFill>
                  <a:schemeClr val="tx1"/>
                </a:solidFill>
              </a:rPr>
              <a:t>Pengalaman</a:t>
            </a:r>
            <a:r>
              <a:rPr lang="en-US" sz="1600" b="1" dirty="0" smtClean="0">
                <a:solidFill>
                  <a:schemeClr val="tx1"/>
                </a:solidFill>
              </a:rPr>
              <a:t> </a:t>
            </a:r>
            <a:r>
              <a:rPr lang="en-US" sz="1600" b="1" dirty="0" err="1">
                <a:solidFill>
                  <a:schemeClr val="tx1"/>
                </a:solidFill>
              </a:rPr>
              <a:t>Kerja</a:t>
            </a:r>
            <a:r>
              <a:rPr lang="en-US" sz="1600" b="1" dirty="0">
                <a:solidFill>
                  <a:schemeClr val="tx1"/>
                </a:solidFill>
              </a:rPr>
              <a:t> </a:t>
            </a:r>
            <a:r>
              <a:rPr lang="en-US" sz="1600" b="1" dirty="0" smtClean="0">
                <a:solidFill>
                  <a:schemeClr val="tx1"/>
                </a:solidFill>
              </a:rPr>
              <a:t>:</a:t>
            </a:r>
            <a:br>
              <a:rPr lang="en-US" sz="1600" dirty="0">
                <a:solidFill>
                  <a:schemeClr val="tx1"/>
                </a:solidFill>
              </a:rPr>
            </a:br>
            <a:r>
              <a:rPr lang="en-US" sz="1600" dirty="0">
                <a:solidFill>
                  <a:schemeClr val="tx1"/>
                </a:solidFill>
              </a:rPr>
              <a:t>• </a:t>
            </a:r>
            <a:r>
              <a:rPr lang="en-US" sz="1600" dirty="0" err="1">
                <a:solidFill>
                  <a:schemeClr val="tx1"/>
                </a:solidFill>
              </a:rPr>
              <a:t>Konsultan</a:t>
            </a:r>
            <a:r>
              <a:rPr lang="en-US" sz="1600" dirty="0">
                <a:solidFill>
                  <a:schemeClr val="tx1"/>
                </a:solidFill>
              </a:rPr>
              <a:t> Herbal CV An </a:t>
            </a:r>
            <a:r>
              <a:rPr lang="en-US" sz="1600" dirty="0" err="1">
                <a:solidFill>
                  <a:schemeClr val="tx1"/>
                </a:solidFill>
              </a:rPr>
              <a:t>Najiyah</a:t>
            </a:r>
            <a:r>
              <a:rPr lang="en-US" sz="1600" dirty="0">
                <a:solidFill>
                  <a:schemeClr val="tx1"/>
                </a:solidFill>
              </a:rPr>
              <a:t> (2009 – 2010)</a:t>
            </a:r>
            <a:br>
              <a:rPr lang="en-US" sz="1600" dirty="0">
                <a:solidFill>
                  <a:schemeClr val="tx1"/>
                </a:solidFill>
              </a:rPr>
            </a:br>
            <a:r>
              <a:rPr lang="en-US" sz="1600" dirty="0">
                <a:solidFill>
                  <a:schemeClr val="tx1"/>
                </a:solidFill>
              </a:rPr>
              <a:t>• </a:t>
            </a:r>
            <a:r>
              <a:rPr lang="en-US" sz="1600" dirty="0" err="1">
                <a:solidFill>
                  <a:schemeClr val="tx1"/>
                </a:solidFill>
              </a:rPr>
              <a:t>Klinik</a:t>
            </a:r>
            <a:r>
              <a:rPr lang="en-US" sz="1600" dirty="0">
                <a:solidFill>
                  <a:schemeClr val="tx1"/>
                </a:solidFill>
              </a:rPr>
              <a:t> 24 Jam </a:t>
            </a:r>
            <a:r>
              <a:rPr lang="en-US" sz="1600" dirty="0" err="1">
                <a:solidFill>
                  <a:schemeClr val="tx1"/>
                </a:solidFill>
              </a:rPr>
              <a:t>Purihusada</a:t>
            </a:r>
            <a:r>
              <a:rPr lang="en-US" sz="1600" dirty="0">
                <a:solidFill>
                  <a:schemeClr val="tx1"/>
                </a:solidFill>
              </a:rPr>
              <a:t> </a:t>
            </a:r>
            <a:r>
              <a:rPr lang="en-US" sz="1600" dirty="0" err="1">
                <a:solidFill>
                  <a:schemeClr val="tx1"/>
                </a:solidFill>
              </a:rPr>
              <a:t>Balaraja</a:t>
            </a:r>
            <a:r>
              <a:rPr lang="en-US" sz="1600" dirty="0">
                <a:solidFill>
                  <a:schemeClr val="tx1"/>
                </a:solidFill>
              </a:rPr>
              <a:t> </a:t>
            </a:r>
            <a:r>
              <a:rPr lang="en-US" sz="1600" dirty="0" err="1">
                <a:solidFill>
                  <a:schemeClr val="tx1"/>
                </a:solidFill>
              </a:rPr>
              <a:t>Tangerang</a:t>
            </a:r>
            <a:r>
              <a:rPr lang="en-US" sz="1600" dirty="0">
                <a:solidFill>
                  <a:schemeClr val="tx1"/>
                </a:solidFill>
              </a:rPr>
              <a:t> (2009 – 2010)</a:t>
            </a:r>
            <a:br>
              <a:rPr lang="en-US" sz="1600" dirty="0">
                <a:solidFill>
                  <a:schemeClr val="tx1"/>
                </a:solidFill>
              </a:rPr>
            </a:br>
            <a:r>
              <a:rPr lang="en-US" sz="1600" dirty="0">
                <a:solidFill>
                  <a:schemeClr val="tx1"/>
                </a:solidFill>
              </a:rPr>
              <a:t>• </a:t>
            </a:r>
            <a:r>
              <a:rPr lang="en-US" sz="1600" dirty="0" err="1">
                <a:solidFill>
                  <a:schemeClr val="tx1"/>
                </a:solidFill>
              </a:rPr>
              <a:t>Klinik</a:t>
            </a:r>
            <a:r>
              <a:rPr lang="en-US" sz="1600" dirty="0">
                <a:solidFill>
                  <a:schemeClr val="tx1"/>
                </a:solidFill>
              </a:rPr>
              <a:t> </a:t>
            </a:r>
            <a:r>
              <a:rPr lang="en-US" sz="1600" dirty="0" err="1">
                <a:solidFill>
                  <a:schemeClr val="tx1"/>
                </a:solidFill>
              </a:rPr>
              <a:t>Balaraja</a:t>
            </a:r>
            <a:r>
              <a:rPr lang="en-US" sz="1600" dirty="0">
                <a:solidFill>
                  <a:schemeClr val="tx1"/>
                </a:solidFill>
              </a:rPr>
              <a:t> </a:t>
            </a:r>
            <a:r>
              <a:rPr lang="en-US" sz="1600" dirty="0" err="1">
                <a:solidFill>
                  <a:schemeClr val="tx1"/>
                </a:solidFill>
              </a:rPr>
              <a:t>Tangerang</a:t>
            </a:r>
            <a:r>
              <a:rPr lang="en-US" sz="1600" dirty="0">
                <a:solidFill>
                  <a:schemeClr val="tx1"/>
                </a:solidFill>
              </a:rPr>
              <a:t> (2009 – 2010)</a:t>
            </a:r>
            <a:br>
              <a:rPr lang="en-US" sz="1600" dirty="0">
                <a:solidFill>
                  <a:schemeClr val="tx1"/>
                </a:solidFill>
              </a:rPr>
            </a:br>
            <a:r>
              <a:rPr lang="en-US" sz="1600" dirty="0">
                <a:solidFill>
                  <a:schemeClr val="tx1"/>
                </a:solidFill>
              </a:rPr>
              <a:t>• </a:t>
            </a:r>
            <a:r>
              <a:rPr lang="en-US" sz="1600" dirty="0" err="1">
                <a:solidFill>
                  <a:schemeClr val="tx1"/>
                </a:solidFill>
              </a:rPr>
              <a:t>Klinik</a:t>
            </a:r>
            <a:r>
              <a:rPr lang="en-US" sz="1600" dirty="0">
                <a:solidFill>
                  <a:schemeClr val="tx1"/>
                </a:solidFill>
              </a:rPr>
              <a:t> As Salam </a:t>
            </a:r>
            <a:r>
              <a:rPr lang="en-US" sz="1600" dirty="0" err="1">
                <a:solidFill>
                  <a:schemeClr val="tx1"/>
                </a:solidFill>
              </a:rPr>
              <a:t>Tangerang</a:t>
            </a:r>
            <a:r>
              <a:rPr lang="en-US" sz="1600" dirty="0">
                <a:solidFill>
                  <a:schemeClr val="tx1"/>
                </a:solidFill>
              </a:rPr>
              <a:t> (2009 – 2010)</a:t>
            </a:r>
            <a:br>
              <a:rPr lang="en-US" sz="1600" dirty="0">
                <a:solidFill>
                  <a:schemeClr val="tx1"/>
                </a:solidFill>
              </a:rPr>
            </a:br>
            <a:r>
              <a:rPr lang="en-US" sz="1600" dirty="0">
                <a:solidFill>
                  <a:schemeClr val="tx1"/>
                </a:solidFill>
              </a:rPr>
              <a:t>• </a:t>
            </a:r>
            <a:r>
              <a:rPr lang="en-US" sz="1600" dirty="0" err="1">
                <a:solidFill>
                  <a:schemeClr val="tx1"/>
                </a:solidFill>
              </a:rPr>
              <a:t>Klinik</a:t>
            </a:r>
            <a:r>
              <a:rPr lang="en-US" sz="1600" dirty="0">
                <a:solidFill>
                  <a:schemeClr val="tx1"/>
                </a:solidFill>
              </a:rPr>
              <a:t> </a:t>
            </a:r>
            <a:r>
              <a:rPr lang="en-US" sz="1600" dirty="0" err="1">
                <a:solidFill>
                  <a:schemeClr val="tx1"/>
                </a:solidFill>
              </a:rPr>
              <a:t>Metromedika</a:t>
            </a:r>
            <a:r>
              <a:rPr lang="en-US" sz="1600" dirty="0">
                <a:solidFill>
                  <a:schemeClr val="tx1"/>
                </a:solidFill>
              </a:rPr>
              <a:t> </a:t>
            </a:r>
            <a:r>
              <a:rPr lang="en-US" sz="1600" dirty="0" err="1">
                <a:solidFill>
                  <a:schemeClr val="tx1"/>
                </a:solidFill>
              </a:rPr>
              <a:t>Cileungsi</a:t>
            </a:r>
            <a:r>
              <a:rPr lang="en-US" sz="1600" dirty="0">
                <a:solidFill>
                  <a:schemeClr val="tx1"/>
                </a:solidFill>
              </a:rPr>
              <a:t> Bogor (2010)</a:t>
            </a:r>
            <a:br>
              <a:rPr lang="en-US" sz="1600" dirty="0">
                <a:solidFill>
                  <a:schemeClr val="tx1"/>
                </a:solidFill>
              </a:rPr>
            </a:br>
            <a:r>
              <a:rPr lang="en-US" sz="1600" dirty="0">
                <a:solidFill>
                  <a:schemeClr val="tx1"/>
                </a:solidFill>
              </a:rPr>
              <a:t>• </a:t>
            </a:r>
            <a:r>
              <a:rPr lang="en-US" sz="1600" dirty="0" err="1">
                <a:solidFill>
                  <a:schemeClr val="tx1"/>
                </a:solidFill>
              </a:rPr>
              <a:t>Klinik</a:t>
            </a:r>
            <a:r>
              <a:rPr lang="en-US" sz="1600" dirty="0">
                <a:solidFill>
                  <a:schemeClr val="tx1"/>
                </a:solidFill>
              </a:rPr>
              <a:t> An </a:t>
            </a:r>
            <a:r>
              <a:rPr lang="en-US" sz="1600" dirty="0" err="1">
                <a:solidFill>
                  <a:schemeClr val="tx1"/>
                </a:solidFill>
              </a:rPr>
              <a:t>Nur</a:t>
            </a:r>
            <a:r>
              <a:rPr lang="en-US" sz="1600" dirty="0">
                <a:solidFill>
                  <a:schemeClr val="tx1"/>
                </a:solidFill>
              </a:rPr>
              <a:t> Ramayana </a:t>
            </a:r>
            <a:r>
              <a:rPr lang="en-US" sz="1600" dirty="0" err="1">
                <a:solidFill>
                  <a:schemeClr val="tx1"/>
                </a:solidFill>
              </a:rPr>
              <a:t>Cileungsi</a:t>
            </a:r>
            <a:r>
              <a:rPr lang="en-US" sz="1600" dirty="0">
                <a:solidFill>
                  <a:schemeClr val="tx1"/>
                </a:solidFill>
              </a:rPr>
              <a:t> (2010)</a:t>
            </a:r>
            <a:br>
              <a:rPr lang="en-US" sz="1600" dirty="0">
                <a:solidFill>
                  <a:schemeClr val="tx1"/>
                </a:solidFill>
              </a:rPr>
            </a:br>
            <a:r>
              <a:rPr lang="en-US" sz="1600" dirty="0">
                <a:solidFill>
                  <a:schemeClr val="tx1"/>
                </a:solidFill>
              </a:rPr>
              <a:t>• </a:t>
            </a:r>
            <a:r>
              <a:rPr lang="en-US" sz="1600" dirty="0" err="1">
                <a:solidFill>
                  <a:schemeClr val="tx1"/>
                </a:solidFill>
              </a:rPr>
              <a:t>Klinik</a:t>
            </a:r>
            <a:r>
              <a:rPr lang="en-US" sz="1600" dirty="0">
                <a:solidFill>
                  <a:schemeClr val="tx1"/>
                </a:solidFill>
              </a:rPr>
              <a:t> </a:t>
            </a:r>
            <a:r>
              <a:rPr lang="en-US" sz="1600" dirty="0" err="1">
                <a:solidFill>
                  <a:schemeClr val="tx1"/>
                </a:solidFill>
              </a:rPr>
              <a:t>Darul</a:t>
            </a:r>
            <a:r>
              <a:rPr lang="en-US" sz="1600" dirty="0">
                <a:solidFill>
                  <a:schemeClr val="tx1"/>
                </a:solidFill>
              </a:rPr>
              <a:t> </a:t>
            </a:r>
            <a:r>
              <a:rPr lang="en-US" sz="1600" dirty="0" err="1">
                <a:solidFill>
                  <a:schemeClr val="tx1"/>
                </a:solidFill>
              </a:rPr>
              <a:t>Marhamah</a:t>
            </a:r>
            <a:r>
              <a:rPr lang="en-US" sz="1600" dirty="0">
                <a:solidFill>
                  <a:schemeClr val="tx1"/>
                </a:solidFill>
              </a:rPr>
              <a:t> Al </a:t>
            </a:r>
            <a:r>
              <a:rPr lang="en-US" sz="1600" dirty="0" err="1">
                <a:solidFill>
                  <a:schemeClr val="tx1"/>
                </a:solidFill>
              </a:rPr>
              <a:t>Irsyad</a:t>
            </a:r>
            <a:r>
              <a:rPr lang="en-US" sz="1600" dirty="0">
                <a:solidFill>
                  <a:schemeClr val="tx1"/>
                </a:solidFill>
              </a:rPr>
              <a:t> Boarding School Bogor (2010)</a:t>
            </a:r>
            <a:br>
              <a:rPr lang="en-US" sz="1600" dirty="0">
                <a:solidFill>
                  <a:schemeClr val="tx1"/>
                </a:solidFill>
              </a:rPr>
            </a:br>
            <a:r>
              <a:rPr lang="en-US" sz="1600" dirty="0">
                <a:solidFill>
                  <a:schemeClr val="tx1"/>
                </a:solidFill>
              </a:rPr>
              <a:t>• BP </a:t>
            </a:r>
            <a:r>
              <a:rPr lang="en-US" sz="1600" dirty="0" err="1">
                <a:solidFill>
                  <a:schemeClr val="tx1"/>
                </a:solidFill>
              </a:rPr>
              <a:t>Wiwit</a:t>
            </a:r>
            <a:r>
              <a:rPr lang="en-US" sz="1600" dirty="0">
                <a:solidFill>
                  <a:schemeClr val="tx1"/>
                </a:solidFill>
              </a:rPr>
              <a:t> Jogjakarta (2010)</a:t>
            </a:r>
            <a:br>
              <a:rPr lang="en-US" sz="1600" dirty="0">
                <a:solidFill>
                  <a:schemeClr val="tx1"/>
                </a:solidFill>
              </a:rPr>
            </a:br>
            <a:r>
              <a:rPr lang="en-US" sz="1600" dirty="0">
                <a:solidFill>
                  <a:schemeClr val="tx1"/>
                </a:solidFill>
              </a:rPr>
              <a:t>• </a:t>
            </a:r>
            <a:r>
              <a:rPr lang="en-US" sz="1600" dirty="0" err="1">
                <a:solidFill>
                  <a:schemeClr val="tx1"/>
                </a:solidFill>
              </a:rPr>
              <a:t>Klinik</a:t>
            </a:r>
            <a:r>
              <a:rPr lang="en-US" sz="1600" dirty="0">
                <a:solidFill>
                  <a:schemeClr val="tx1"/>
                </a:solidFill>
              </a:rPr>
              <a:t> </a:t>
            </a:r>
            <a:r>
              <a:rPr lang="en-US" sz="1600" dirty="0" err="1">
                <a:solidFill>
                  <a:schemeClr val="tx1"/>
                </a:solidFill>
              </a:rPr>
              <a:t>Harapan</a:t>
            </a:r>
            <a:r>
              <a:rPr lang="en-US" sz="1600" dirty="0">
                <a:solidFill>
                  <a:schemeClr val="tx1"/>
                </a:solidFill>
              </a:rPr>
              <a:t> </a:t>
            </a:r>
            <a:r>
              <a:rPr lang="en-US" sz="1600" dirty="0" err="1">
                <a:solidFill>
                  <a:schemeClr val="tx1"/>
                </a:solidFill>
              </a:rPr>
              <a:t>Insani</a:t>
            </a:r>
            <a:r>
              <a:rPr lang="en-US" sz="1600" dirty="0">
                <a:solidFill>
                  <a:schemeClr val="tx1"/>
                </a:solidFill>
              </a:rPr>
              <a:t> Jogjakarta (2010</a:t>
            </a:r>
            <a:endParaRPr lang="en-US" sz="1600" dirty="0">
              <a:solidFill>
                <a:schemeClr val="tx1"/>
              </a:solidFill>
            </a:endParaRPr>
          </a:p>
        </p:txBody>
      </p:sp>
      <p:pic>
        <p:nvPicPr>
          <p:cNvPr id="6" name="Picture 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82532" y="2148994"/>
            <a:ext cx="5145477" cy="3859108"/>
          </a:xfrm>
          <a:prstGeom prst="rect">
            <a:avLst/>
          </a:prstGeom>
        </p:spPr>
      </p:pic>
      <p:sp>
        <p:nvSpPr>
          <p:cNvPr id="7" name="TextBox 6"/>
          <p:cNvSpPr txBox="1"/>
          <p:nvPr/>
        </p:nvSpPr>
        <p:spPr>
          <a:xfrm>
            <a:off x="2758639" y="411209"/>
            <a:ext cx="3569335" cy="1737360"/>
          </a:xfrm>
          <a:prstGeom prst="rect">
            <a:avLst/>
          </a:prstGeom>
          <a:noFill/>
        </p:spPr>
        <p:txBody>
          <a:bodyPr wrap="none" rtlCol="0">
            <a:spAutoFit/>
          </a:bodyPr>
          <a:lstStyle/>
          <a:p>
            <a:pPr algn="r"/>
            <a:r>
              <a:rPr lang="en-US" sz="5400" b="1" dirty="0" smtClean="0">
                <a:latin typeface="Bauhaus 93" panose="04030905020B02020C02" charset="0"/>
              </a:rPr>
              <a:t>Curriculum</a:t>
            </a:r>
            <a:endParaRPr lang="en-US" sz="5400" b="1" dirty="0" smtClean="0">
              <a:latin typeface="Bauhaus 93" panose="04030905020B02020C02" charset="0"/>
            </a:endParaRPr>
          </a:p>
          <a:p>
            <a:pPr algn="r"/>
            <a:r>
              <a:rPr lang="en-US" sz="5400" dirty="0" smtClean="0">
                <a:latin typeface="Bauhaus 93" panose="04030905020B02020C02" charset="0"/>
              </a:rPr>
              <a:t>Vitae</a:t>
            </a:r>
            <a:endParaRPr lang="en-US" sz="5400" dirty="0">
              <a:latin typeface="Bauhaus 93" panose="04030905020B02020C0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87070" y="158750"/>
            <a:ext cx="10515600" cy="1325563"/>
          </a:xfrm>
        </p:spPr>
        <p:txBody>
          <a:bodyPr/>
          <a:p>
            <a:r>
              <a:rPr lang="en-ID" altLang="en-US" sz="5400">
                <a:latin typeface="Bauhaus 93" panose="04030905020B02020C02" charset="0"/>
              </a:rPr>
              <a:t>Banyak Istighfar</a:t>
            </a:r>
            <a:endParaRPr lang="en-ID" altLang="en-US" sz="5400">
              <a:latin typeface="Bauhaus 93" panose="04030905020B02020C02" charset="0"/>
            </a:endParaRPr>
          </a:p>
        </p:txBody>
      </p:sp>
      <p:sp>
        <p:nvSpPr>
          <p:cNvPr id="3" name="Content Placeholder 2"/>
          <p:cNvSpPr>
            <a:spLocks noGrp="1"/>
          </p:cNvSpPr>
          <p:nvPr>
            <p:ph sz="half" idx="1"/>
          </p:nvPr>
        </p:nvSpPr>
        <p:spPr>
          <a:xfrm>
            <a:off x="777240" y="1484630"/>
            <a:ext cx="5181600" cy="4759960"/>
          </a:xfrm>
        </p:spPr>
        <p:txBody>
          <a:bodyPr/>
          <a:p>
            <a:pPr marL="0" indent="0">
              <a:buNone/>
            </a:pPr>
            <a:r>
              <a:rPr lang="en-US" sz="2400"/>
              <a:t>Allah Ta’ala </a:t>
            </a:r>
            <a:r>
              <a:rPr lang="en-ID" altLang="en-US" sz="2400"/>
              <a:t>berfirman :</a:t>
            </a:r>
            <a:endParaRPr lang="en-ID" altLang="en-US" sz="2400"/>
          </a:p>
          <a:p>
            <a:pPr marL="0" indent="0">
              <a:buNone/>
            </a:pPr>
            <a:r>
              <a:rPr lang="en-US" sz="2400"/>
              <a:t>“Mohonlah ampun kepada Tuhanmu, sesungguhnya Dia adalah Maha Pengampun, niscaya Dia akan mengirimkan hujan kepadamu dengan lebat, dan membanyakkan harta dan anak-anakmu, dan mengadakan untukmu kebun-kebun dan mengadakan (pula di dalamnya) untukmu sungai-sungai. </a:t>
            </a:r>
            <a:endParaRPr lang="en-US" sz="2400"/>
          </a:p>
          <a:p>
            <a:pPr marL="0" indent="0">
              <a:buNone/>
            </a:pPr>
            <a:endParaRPr lang="en-US" sz="2000"/>
          </a:p>
          <a:p>
            <a:pPr marL="0" indent="0">
              <a:buNone/>
            </a:pPr>
            <a:r>
              <a:rPr lang="en-ID" altLang="en-US" sz="2400"/>
              <a:t>QS </a:t>
            </a:r>
            <a:r>
              <a:rPr lang="en-US" sz="2400"/>
              <a:t>Nuuh: 10-13</a:t>
            </a:r>
            <a:endParaRPr lang="en-US" sz="2400"/>
          </a:p>
        </p:txBody>
      </p:sp>
      <p:pic>
        <p:nvPicPr>
          <p:cNvPr id="4" name="Content Placeholder 3"/>
          <p:cNvPicPr>
            <a:picLocks noChangeAspect="1"/>
          </p:cNvPicPr>
          <p:nvPr>
            <p:ph sz="half" idx="2"/>
          </p:nvPr>
        </p:nvPicPr>
        <p:blipFill>
          <a:blip r:embed="rId1"/>
          <a:stretch>
            <a:fillRect/>
          </a:stretch>
        </p:blipFill>
        <p:spPr>
          <a:xfrm>
            <a:off x="6132195" y="1484630"/>
            <a:ext cx="5880735" cy="4410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609600" y="470853"/>
            <a:ext cx="10972800" cy="1143000"/>
          </a:xfrm>
        </p:spPr>
        <p:txBody>
          <a:bodyPr/>
          <a:p>
            <a:r>
              <a:rPr lang="en-ID" altLang="en-US" sz="4800">
                <a:latin typeface="Bauhaus 93" panose="04030905020B02020C02" charset="0"/>
              </a:rPr>
              <a:t>Istighfar Nabi </a:t>
            </a:r>
            <a:br>
              <a:rPr lang="en-ID" altLang="en-US" sz="4800">
                <a:latin typeface="Bauhaus 93" panose="04030905020B02020C02" charset="0"/>
              </a:rPr>
            </a:br>
            <a:r>
              <a:rPr lang="en-ID" altLang="en-US" sz="4800">
                <a:latin typeface="Bauhaus 93" panose="04030905020B02020C02" charset="0"/>
              </a:rPr>
              <a:t>shallallahu alaihi wasallam</a:t>
            </a:r>
            <a:endParaRPr lang="en-ID" altLang="en-US" sz="4800">
              <a:latin typeface="Bauhaus 93" panose="04030905020B02020C02" charset="0"/>
            </a:endParaRPr>
          </a:p>
        </p:txBody>
      </p:sp>
      <p:sp>
        <p:nvSpPr>
          <p:cNvPr id="3" name="Content Placeholder 2"/>
          <p:cNvSpPr>
            <a:spLocks noGrp="1"/>
          </p:cNvSpPr>
          <p:nvPr>
            <p:ph sz="half" idx="1"/>
          </p:nvPr>
        </p:nvSpPr>
        <p:spPr>
          <a:xfrm>
            <a:off x="1246505" y="2279015"/>
            <a:ext cx="8761730" cy="4140835"/>
          </a:xfrm>
        </p:spPr>
        <p:txBody>
          <a:bodyPr>
            <a:normAutofit/>
          </a:bodyPr>
          <a:p>
            <a:pPr marL="0" indent="0">
              <a:buNone/>
            </a:pPr>
            <a:r>
              <a:rPr lang="en-US"/>
              <a:t>Rasulullah shallallahu ‘alaihi wa sallam bersabda,</a:t>
            </a:r>
            <a:endParaRPr lang="en-US"/>
          </a:p>
          <a:p>
            <a:pPr marL="0" indent="0">
              <a:buNone/>
            </a:pPr>
            <a:r>
              <a:rPr lang="en-US"/>
              <a:t>“Demi Allah. Sungguh aku selalu beristighfar dan bertaubat kepada Allah dalam sehari lebih dari 70 kali.” (HR. Bukhari) </a:t>
            </a:r>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sz="5400">
                <a:latin typeface="Bauhaus 93" panose="04030905020B02020C02" charset="0"/>
              </a:rPr>
              <a:t>Tawadhu</a:t>
            </a:r>
            <a:endParaRPr lang="en-ID" altLang="en-US" sz="5400">
              <a:latin typeface="Bauhaus 93" panose="04030905020B02020C02" charset="0"/>
            </a:endParaRPr>
          </a:p>
        </p:txBody>
      </p:sp>
      <p:sp>
        <p:nvSpPr>
          <p:cNvPr id="3" name="Content Placeholder 2"/>
          <p:cNvSpPr>
            <a:spLocks noGrp="1"/>
          </p:cNvSpPr>
          <p:nvPr>
            <p:ph idx="1"/>
          </p:nvPr>
        </p:nvSpPr>
        <p:spPr>
          <a:xfrm>
            <a:off x="609600" y="1417955"/>
            <a:ext cx="10972800" cy="4525963"/>
          </a:xfrm>
        </p:spPr>
        <p:txBody>
          <a:bodyPr/>
          <a:p>
            <a:pPr marL="0" indent="0">
              <a:buNone/>
            </a:pPr>
            <a:r>
              <a:rPr lang="en-ID" altLang="en-US" sz="2800"/>
              <a:t>Memahami Tawadhu’</a:t>
            </a:r>
            <a:endParaRPr lang="en-ID" altLang="en-US" sz="2800"/>
          </a:p>
          <a:p>
            <a:pPr marL="0" indent="0">
              <a:buNone/>
            </a:pPr>
            <a:endParaRPr lang="en-ID" altLang="en-US" sz="2800"/>
          </a:p>
          <a:p>
            <a:pPr marL="0" indent="0">
              <a:buNone/>
            </a:pPr>
            <a:r>
              <a:rPr lang="en-ID" altLang="en-US" sz="2800"/>
              <a:t>Tawadhu’ adalah ridho jika dianggap mempunyai kedudukan lebih rendah dari yang sepantasnya. Tawadhu’ merupakan sikap pertengahan antara sombong dan melecehkan diri. Sombong berarti mengangkat diri terlalu tinggi hingga lebih dari yang semestinya. Sedangkan melecehkan yang dimaksud adalah menempatkan diri terlalu rendah sehingga sampai pada pelecehan hak </a:t>
            </a:r>
            <a:endParaRPr lang="en-ID" altLang="en-US" sz="2800"/>
          </a:p>
          <a:p>
            <a:pPr marL="0" indent="0">
              <a:buNone/>
            </a:pPr>
            <a:endParaRPr lang="en-ID" altLang="en-US" sz="2800"/>
          </a:p>
          <a:p>
            <a:pPr marL="0" indent="0">
              <a:buNone/>
            </a:pPr>
            <a:r>
              <a:rPr lang="en-ID" altLang="en-US" sz="2800"/>
              <a:t>(Lihat Adz Dzari’ah ila Makarim Asy Syari’ah, Ar Roghib Al Ash-fahani, 299).</a:t>
            </a:r>
            <a:endParaRPr lang="en-ID" altLang="en-US" sz="2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sz="half" idx="1"/>
          </p:nvPr>
        </p:nvSpPr>
        <p:spPr>
          <a:xfrm>
            <a:off x="838200" y="1409065"/>
            <a:ext cx="5683885" cy="5251450"/>
          </a:xfrm>
        </p:spPr>
        <p:txBody>
          <a:bodyPr/>
          <a:p>
            <a:pPr marL="0" indent="0">
              <a:buNone/>
            </a:pPr>
            <a:r>
              <a:rPr lang="en-US" sz="2400"/>
              <a:t>Dari Abu Hurairah, ia berkata bahwa Rasul shallallahu ‘alaihi wa sallam bersabda</a:t>
            </a:r>
            <a:endParaRPr lang="en-US" sz="2400"/>
          </a:p>
          <a:p>
            <a:pPr marL="0" indent="0">
              <a:buNone/>
            </a:pPr>
            <a:r>
              <a:rPr lang="en-US" sz="2400"/>
              <a:t>“Sedekah tidaklah mengurangi harta. Tidaklah Allah menambahkan kepada seorang hamba sifat pemaaf melainkan akan semakin memuliakan dirinya. Dan juga tidaklah seseorang memiliki sifat tawadhu’ (rendah hati) karena Allah melainkan Allah akan meninggikannya.” (HR. Muslim no. 2588)</a:t>
            </a:r>
            <a:endParaRPr lang="en-US" sz="2400"/>
          </a:p>
        </p:txBody>
      </p:sp>
      <p:pic>
        <p:nvPicPr>
          <p:cNvPr id="4" name="Content Placeholder 3"/>
          <p:cNvPicPr>
            <a:picLocks noChangeAspect="1"/>
          </p:cNvPicPr>
          <p:nvPr>
            <p:ph sz="half" idx="2"/>
          </p:nvPr>
        </p:nvPicPr>
        <p:blipFill>
          <a:blip r:embed="rId1"/>
          <a:stretch>
            <a:fillRect/>
          </a:stretch>
        </p:blipFill>
        <p:spPr>
          <a:xfrm>
            <a:off x="6522085" y="817245"/>
            <a:ext cx="5222875" cy="5222875"/>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sz="6000">
                <a:latin typeface="Bauhaus 93" panose="04030905020B02020C02" charset="0"/>
              </a:rPr>
              <a:t>Syukur</a:t>
            </a:r>
            <a:endParaRPr lang="en-ID" altLang="en-US" sz="6000">
              <a:latin typeface="Bauhaus 93" panose="04030905020B02020C02" charset="0"/>
            </a:endParaRPr>
          </a:p>
        </p:txBody>
      </p:sp>
      <p:sp>
        <p:nvSpPr>
          <p:cNvPr id="3" name="Content Placeholder 2"/>
          <p:cNvSpPr>
            <a:spLocks noGrp="1"/>
          </p:cNvSpPr>
          <p:nvPr>
            <p:ph sz="half" idx="1"/>
          </p:nvPr>
        </p:nvSpPr>
        <p:spPr/>
        <p:txBody>
          <a:bodyPr/>
          <a:p>
            <a:pPr marL="0" indent="0">
              <a:buNone/>
            </a:pPr>
            <a:r>
              <a:rPr lang="en-US" sz="2400"/>
              <a:t>Syukur adalah sifat orang beriman</a:t>
            </a:r>
            <a:endParaRPr lang="en-US" sz="2400"/>
          </a:p>
          <a:p>
            <a:pPr marL="0" indent="0">
              <a:buNone/>
            </a:pPr>
            <a:r>
              <a:rPr lang="en-US" sz="2400"/>
              <a:t>Rasulullah Shallallahu’alaihi Wasallam bersabda:</a:t>
            </a:r>
            <a:endParaRPr lang="en-US" sz="2400"/>
          </a:p>
          <a:p>
            <a:pPr marL="0" indent="0">
              <a:buNone/>
            </a:pPr>
            <a:r>
              <a:rPr lang="en-US" sz="2400"/>
              <a:t>“Seorang mukmin itu sungguh menakjubkan, karena setiap perkaranya itu baik. Namun tidak akan terjadi demikian kecuali pada seorang mu’min sejati. Jika ia mendapat kesenangan, ia bersyukur, dan itu baik baginya. Jika ia tertimpa kesusahan, ia bersabar, dan itu baik baginya” (HR. Muslim no.7692)</a:t>
            </a:r>
            <a:endParaRPr lang="en-US" sz="2400"/>
          </a:p>
        </p:txBody>
      </p:sp>
      <p:pic>
        <p:nvPicPr>
          <p:cNvPr id="5" name="Content Placeholder 4"/>
          <p:cNvPicPr>
            <a:picLocks noChangeAspect="1"/>
          </p:cNvPicPr>
          <p:nvPr>
            <p:ph sz="half" idx="2"/>
          </p:nvPr>
        </p:nvPicPr>
        <p:blipFill>
          <a:blip r:embed="rId1"/>
          <a:stretch>
            <a:fillRect/>
          </a:stretch>
        </p:blipFill>
        <p:spPr>
          <a:xfrm>
            <a:off x="6101715" y="1863090"/>
            <a:ext cx="5480685" cy="400113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7222266" y="1971862"/>
            <a:ext cx="4238062" cy="4488873"/>
          </a:xfrm>
        </p:spPr>
        <p:txBody>
          <a:bodyPr>
            <a:noAutofit/>
          </a:bodyPr>
          <a:lstStyle/>
          <a:p>
            <a:pPr marL="0" indent="0">
              <a:lnSpc>
                <a:spcPct val="150000"/>
              </a:lnSpc>
              <a:buNone/>
            </a:pPr>
            <a:r>
              <a:rPr lang="en-US" sz="1400" b="1" dirty="0" smtClean="0">
                <a:solidFill>
                  <a:schemeClr val="tx1"/>
                </a:solidFill>
              </a:rPr>
              <a:t>• </a:t>
            </a:r>
            <a:r>
              <a:rPr lang="en-US" sz="1400" b="1" dirty="0" err="1">
                <a:solidFill>
                  <a:schemeClr val="tx1"/>
                </a:solidFill>
              </a:rPr>
              <a:t>Stikes</a:t>
            </a:r>
            <a:r>
              <a:rPr lang="en-US" sz="1400" b="1" dirty="0">
                <a:solidFill>
                  <a:schemeClr val="tx1"/>
                </a:solidFill>
              </a:rPr>
              <a:t> </a:t>
            </a:r>
            <a:r>
              <a:rPr lang="en-US" sz="1400" b="1" dirty="0" err="1">
                <a:solidFill>
                  <a:schemeClr val="tx1"/>
                </a:solidFill>
              </a:rPr>
              <a:t>Madani</a:t>
            </a:r>
            <a:r>
              <a:rPr lang="en-US" sz="1400" b="1" dirty="0">
                <a:solidFill>
                  <a:schemeClr val="tx1"/>
                </a:solidFill>
              </a:rPr>
              <a:t> (</a:t>
            </a:r>
            <a:r>
              <a:rPr lang="en-US" sz="1400" b="1" dirty="0" err="1">
                <a:solidFill>
                  <a:schemeClr val="tx1"/>
                </a:solidFill>
              </a:rPr>
              <a:t>Staf</a:t>
            </a:r>
            <a:r>
              <a:rPr lang="en-US" sz="1400" b="1" dirty="0">
                <a:solidFill>
                  <a:schemeClr val="tx1"/>
                </a:solidFill>
              </a:rPr>
              <a:t> </a:t>
            </a:r>
            <a:r>
              <a:rPr lang="en-US" sz="1400" b="1" dirty="0" err="1">
                <a:solidFill>
                  <a:schemeClr val="tx1"/>
                </a:solidFill>
              </a:rPr>
              <a:t>Pengajar</a:t>
            </a:r>
            <a:r>
              <a:rPr lang="en-US" sz="1400" b="1" dirty="0">
                <a:solidFill>
                  <a:schemeClr val="tx1"/>
                </a:solidFill>
              </a:rPr>
              <a:t>) (2011)</a:t>
            </a:r>
            <a:br>
              <a:rPr lang="en-US" sz="1400" b="1" dirty="0">
                <a:solidFill>
                  <a:schemeClr val="tx1"/>
                </a:solidFill>
              </a:rPr>
            </a:br>
            <a:r>
              <a:rPr lang="en-US" sz="1400" b="1" dirty="0">
                <a:solidFill>
                  <a:schemeClr val="tx1"/>
                </a:solidFill>
              </a:rPr>
              <a:t>• </a:t>
            </a:r>
            <a:r>
              <a:rPr lang="en-US" sz="1400" b="1" dirty="0" err="1">
                <a:solidFill>
                  <a:schemeClr val="tx1"/>
                </a:solidFill>
              </a:rPr>
              <a:t>Klinik</a:t>
            </a:r>
            <a:r>
              <a:rPr lang="en-US" sz="1400" b="1" dirty="0">
                <a:solidFill>
                  <a:schemeClr val="tx1"/>
                </a:solidFill>
              </a:rPr>
              <a:t> </a:t>
            </a:r>
            <a:r>
              <a:rPr lang="en-US" sz="1400" b="1" dirty="0" err="1">
                <a:solidFill>
                  <a:schemeClr val="tx1"/>
                </a:solidFill>
              </a:rPr>
              <a:t>Sahabat</a:t>
            </a:r>
            <a:r>
              <a:rPr lang="en-US" sz="1400" b="1" dirty="0">
                <a:solidFill>
                  <a:schemeClr val="tx1"/>
                </a:solidFill>
              </a:rPr>
              <a:t> </a:t>
            </a:r>
            <a:r>
              <a:rPr lang="en-US" sz="1400" b="1" dirty="0" err="1">
                <a:solidFill>
                  <a:schemeClr val="tx1"/>
                </a:solidFill>
              </a:rPr>
              <a:t>Insani</a:t>
            </a:r>
            <a:r>
              <a:rPr lang="en-US" sz="1400" b="1" dirty="0">
                <a:solidFill>
                  <a:schemeClr val="tx1"/>
                </a:solidFill>
              </a:rPr>
              <a:t> Jogjakarta (2011)</a:t>
            </a:r>
            <a:br>
              <a:rPr lang="en-US" sz="1400" b="1" dirty="0">
                <a:solidFill>
                  <a:schemeClr val="tx1"/>
                </a:solidFill>
              </a:rPr>
            </a:br>
            <a:r>
              <a:rPr lang="en-US" sz="1400" b="1" dirty="0">
                <a:solidFill>
                  <a:schemeClr val="tx1"/>
                </a:solidFill>
              </a:rPr>
              <a:t>• </a:t>
            </a:r>
            <a:r>
              <a:rPr lang="en-US" sz="1400" b="1" dirty="0" err="1" smtClean="0">
                <a:solidFill>
                  <a:schemeClr val="tx1"/>
                </a:solidFill>
              </a:rPr>
              <a:t>Praktek</a:t>
            </a:r>
            <a:r>
              <a:rPr lang="en-US" sz="1400" b="1" dirty="0" smtClean="0">
                <a:solidFill>
                  <a:schemeClr val="tx1"/>
                </a:solidFill>
              </a:rPr>
              <a:t> </a:t>
            </a:r>
            <a:r>
              <a:rPr lang="en-US" sz="1400" b="1" dirty="0">
                <a:solidFill>
                  <a:schemeClr val="tx1"/>
                </a:solidFill>
              </a:rPr>
              <a:t>24 Jam </a:t>
            </a:r>
            <a:r>
              <a:rPr lang="en-US" sz="1400" b="1" dirty="0" err="1">
                <a:solidFill>
                  <a:schemeClr val="tx1"/>
                </a:solidFill>
              </a:rPr>
              <a:t>Sukoharjo</a:t>
            </a:r>
            <a:r>
              <a:rPr lang="en-US" sz="1400" b="1" dirty="0">
                <a:solidFill>
                  <a:schemeClr val="tx1"/>
                </a:solidFill>
              </a:rPr>
              <a:t> (2012)</a:t>
            </a:r>
            <a:br>
              <a:rPr lang="en-US" sz="1400" b="1" dirty="0">
                <a:solidFill>
                  <a:schemeClr val="tx1"/>
                </a:solidFill>
              </a:rPr>
            </a:br>
            <a:r>
              <a:rPr lang="en-US" sz="1400" b="1" dirty="0">
                <a:solidFill>
                  <a:schemeClr val="tx1"/>
                </a:solidFill>
              </a:rPr>
              <a:t>• RSA </a:t>
            </a:r>
            <a:r>
              <a:rPr lang="en-US" sz="1400" b="1" dirty="0" err="1">
                <a:solidFill>
                  <a:schemeClr val="tx1"/>
                </a:solidFill>
              </a:rPr>
              <a:t>Astrini</a:t>
            </a:r>
            <a:r>
              <a:rPr lang="en-US" sz="1400" b="1" dirty="0">
                <a:solidFill>
                  <a:schemeClr val="tx1"/>
                </a:solidFill>
              </a:rPr>
              <a:t> </a:t>
            </a:r>
            <a:r>
              <a:rPr lang="en-US" sz="1400" b="1" dirty="0" err="1">
                <a:solidFill>
                  <a:schemeClr val="tx1"/>
                </a:solidFill>
              </a:rPr>
              <a:t>Wonogiri</a:t>
            </a:r>
            <a:r>
              <a:rPr lang="en-US" sz="1400" b="1" dirty="0">
                <a:solidFill>
                  <a:schemeClr val="tx1"/>
                </a:solidFill>
              </a:rPr>
              <a:t> (2012 </a:t>
            </a:r>
            <a:r>
              <a:rPr lang="en-US" sz="1400" b="1" dirty="0" smtClean="0">
                <a:solidFill>
                  <a:schemeClr val="tx1"/>
                </a:solidFill>
              </a:rPr>
              <a:t>–2013)</a:t>
            </a:r>
            <a:br>
              <a:rPr lang="en-US" sz="1400" b="1" dirty="0">
                <a:solidFill>
                  <a:schemeClr val="tx1"/>
                </a:solidFill>
              </a:rPr>
            </a:br>
            <a:r>
              <a:rPr lang="en-US" sz="1400" b="1" dirty="0">
                <a:solidFill>
                  <a:schemeClr val="tx1"/>
                </a:solidFill>
              </a:rPr>
              <a:t>• BP &amp; RB </a:t>
            </a:r>
            <a:r>
              <a:rPr lang="en-US" sz="1400" b="1" dirty="0" err="1">
                <a:solidFill>
                  <a:schemeClr val="tx1"/>
                </a:solidFill>
              </a:rPr>
              <a:t>Gassanda</a:t>
            </a:r>
            <a:r>
              <a:rPr lang="en-US" sz="1400" b="1" dirty="0">
                <a:solidFill>
                  <a:schemeClr val="tx1"/>
                </a:solidFill>
              </a:rPr>
              <a:t> </a:t>
            </a:r>
            <a:r>
              <a:rPr lang="en-US" sz="1400" b="1" dirty="0" err="1">
                <a:solidFill>
                  <a:schemeClr val="tx1"/>
                </a:solidFill>
              </a:rPr>
              <a:t>Wonogiri</a:t>
            </a:r>
            <a:r>
              <a:rPr lang="en-US" sz="1400" b="1" dirty="0">
                <a:solidFill>
                  <a:schemeClr val="tx1"/>
                </a:solidFill>
              </a:rPr>
              <a:t> (</a:t>
            </a:r>
            <a:r>
              <a:rPr lang="en-US" sz="1400" b="1" dirty="0" smtClean="0">
                <a:solidFill>
                  <a:schemeClr val="tx1"/>
                </a:solidFill>
              </a:rPr>
              <a:t>2012)</a:t>
            </a:r>
            <a:br>
              <a:rPr lang="en-US" sz="1400" b="1" dirty="0">
                <a:solidFill>
                  <a:schemeClr val="tx1"/>
                </a:solidFill>
              </a:rPr>
            </a:br>
            <a:r>
              <a:rPr lang="en-US" sz="1400" b="1" dirty="0">
                <a:solidFill>
                  <a:schemeClr val="tx1"/>
                </a:solidFill>
              </a:rPr>
              <a:t>• RST </a:t>
            </a:r>
            <a:r>
              <a:rPr lang="en-US" sz="1400" b="1" dirty="0" err="1">
                <a:solidFill>
                  <a:schemeClr val="tx1"/>
                </a:solidFill>
              </a:rPr>
              <a:t>dan</a:t>
            </a:r>
            <a:r>
              <a:rPr lang="en-US" sz="1400" b="1" dirty="0">
                <a:solidFill>
                  <a:schemeClr val="tx1"/>
                </a:solidFill>
              </a:rPr>
              <a:t> Skin Care </a:t>
            </a:r>
            <a:r>
              <a:rPr lang="en-US" sz="1400" b="1" dirty="0" err="1">
                <a:solidFill>
                  <a:schemeClr val="tx1"/>
                </a:solidFill>
              </a:rPr>
              <a:t>Sukoharjo</a:t>
            </a:r>
            <a:r>
              <a:rPr lang="en-US" sz="1400" b="1" dirty="0">
                <a:solidFill>
                  <a:schemeClr val="tx1"/>
                </a:solidFill>
              </a:rPr>
              <a:t> (2013)</a:t>
            </a:r>
            <a:br>
              <a:rPr lang="en-US" sz="1400" b="1" dirty="0">
                <a:solidFill>
                  <a:schemeClr val="tx1"/>
                </a:solidFill>
              </a:rPr>
            </a:br>
            <a:r>
              <a:rPr lang="en-US" sz="1400" b="1" dirty="0">
                <a:solidFill>
                  <a:schemeClr val="tx1"/>
                </a:solidFill>
              </a:rPr>
              <a:t>• RS </a:t>
            </a:r>
            <a:r>
              <a:rPr lang="en-US" sz="1400" b="1" dirty="0" err="1">
                <a:solidFill>
                  <a:schemeClr val="tx1"/>
                </a:solidFill>
              </a:rPr>
              <a:t>Gramedika</a:t>
            </a:r>
            <a:r>
              <a:rPr lang="en-US" sz="1400" b="1" dirty="0">
                <a:solidFill>
                  <a:schemeClr val="tx1"/>
                </a:solidFill>
              </a:rPr>
              <a:t> 10 Yogyakarta (</a:t>
            </a:r>
            <a:r>
              <a:rPr lang="en-US" sz="1400" b="1" dirty="0" smtClean="0">
                <a:solidFill>
                  <a:schemeClr val="tx1"/>
                </a:solidFill>
              </a:rPr>
              <a:t>2013)</a:t>
            </a:r>
            <a:br>
              <a:rPr lang="en-US" sz="1400" b="1" dirty="0">
                <a:solidFill>
                  <a:schemeClr val="tx1"/>
                </a:solidFill>
              </a:rPr>
            </a:br>
            <a:r>
              <a:rPr lang="en-US" sz="1400" b="1" dirty="0">
                <a:solidFill>
                  <a:schemeClr val="tx1"/>
                </a:solidFill>
              </a:rPr>
              <a:t>• Larissa Aesthetic Centre (</a:t>
            </a:r>
            <a:r>
              <a:rPr lang="en-US" sz="1400" b="1" dirty="0" smtClean="0">
                <a:solidFill>
                  <a:schemeClr val="tx1"/>
                </a:solidFill>
              </a:rPr>
              <a:t>2013-2015)</a:t>
            </a:r>
            <a:br>
              <a:rPr lang="en-US" sz="1400" b="1" dirty="0">
                <a:solidFill>
                  <a:schemeClr val="tx1"/>
                </a:solidFill>
              </a:rPr>
            </a:br>
            <a:r>
              <a:rPr lang="en-US" sz="1400" b="1" dirty="0">
                <a:solidFill>
                  <a:schemeClr val="tx1"/>
                </a:solidFill>
              </a:rPr>
              <a:t>• </a:t>
            </a:r>
            <a:r>
              <a:rPr lang="en-US" sz="1400" b="1" dirty="0" err="1">
                <a:solidFill>
                  <a:schemeClr val="tx1"/>
                </a:solidFill>
              </a:rPr>
              <a:t>Konsultan</a:t>
            </a:r>
            <a:r>
              <a:rPr lang="en-US" sz="1400" b="1" dirty="0">
                <a:solidFill>
                  <a:schemeClr val="tx1"/>
                </a:solidFill>
              </a:rPr>
              <a:t> herbal di CV </a:t>
            </a:r>
            <a:r>
              <a:rPr lang="en-US" sz="1400" b="1" dirty="0" err="1">
                <a:solidFill>
                  <a:schemeClr val="tx1"/>
                </a:solidFill>
              </a:rPr>
              <a:t>Naturafit</a:t>
            </a:r>
            <a:r>
              <a:rPr lang="en-US" sz="1400" b="1" dirty="0">
                <a:solidFill>
                  <a:schemeClr val="tx1"/>
                </a:solidFill>
              </a:rPr>
              <a:t> </a:t>
            </a:r>
            <a:r>
              <a:rPr lang="en-US" sz="1400" b="1" dirty="0" err="1">
                <a:solidFill>
                  <a:schemeClr val="tx1"/>
                </a:solidFill>
              </a:rPr>
              <a:t>Thibbunnabawi</a:t>
            </a:r>
            <a:r>
              <a:rPr lang="en-US" sz="1400" b="1" dirty="0">
                <a:solidFill>
                  <a:schemeClr val="tx1"/>
                </a:solidFill>
              </a:rPr>
              <a:t> (2014 – 2015</a:t>
            </a:r>
            <a:r>
              <a:rPr lang="en-US" sz="1400" b="1" dirty="0" smtClean="0">
                <a:solidFill>
                  <a:schemeClr val="tx1"/>
                </a:solidFill>
              </a:rPr>
              <a:t>)</a:t>
            </a:r>
            <a:br>
              <a:rPr lang="en-US" sz="1400" b="1" dirty="0">
                <a:solidFill>
                  <a:schemeClr val="tx1"/>
                </a:solidFill>
              </a:rPr>
            </a:br>
            <a:r>
              <a:rPr lang="en-US" sz="1400" b="1" dirty="0">
                <a:solidFill>
                  <a:schemeClr val="tx1"/>
                </a:solidFill>
              </a:rPr>
              <a:t>• </a:t>
            </a:r>
            <a:r>
              <a:rPr lang="en-US" sz="1400" b="1" dirty="0" smtClean="0">
                <a:solidFill>
                  <a:schemeClr val="tx1"/>
                </a:solidFill>
              </a:rPr>
              <a:t>HBP </a:t>
            </a:r>
            <a:r>
              <a:rPr lang="en-US" sz="1400" b="1" dirty="0">
                <a:solidFill>
                  <a:schemeClr val="tx1"/>
                </a:solidFill>
              </a:rPr>
              <a:t>Clinic </a:t>
            </a:r>
            <a:r>
              <a:rPr lang="en-US" sz="1400" b="1" dirty="0" err="1">
                <a:solidFill>
                  <a:schemeClr val="tx1"/>
                </a:solidFill>
              </a:rPr>
              <a:t>Jl</a:t>
            </a:r>
            <a:r>
              <a:rPr lang="en-US" sz="1400" b="1" dirty="0">
                <a:solidFill>
                  <a:schemeClr val="tx1"/>
                </a:solidFill>
              </a:rPr>
              <a:t> Solo</a:t>
            </a:r>
            <a:br>
              <a:rPr lang="en-US" sz="1400" b="1" dirty="0">
                <a:solidFill>
                  <a:schemeClr val="tx1"/>
                </a:solidFill>
              </a:rPr>
            </a:br>
            <a:r>
              <a:rPr lang="en-US" sz="1400" b="1" dirty="0">
                <a:solidFill>
                  <a:schemeClr val="tx1"/>
                </a:solidFill>
              </a:rPr>
              <a:t>• </a:t>
            </a:r>
            <a:r>
              <a:rPr lang="en-US" sz="1400" b="1" dirty="0" err="1">
                <a:solidFill>
                  <a:schemeClr val="tx1"/>
                </a:solidFill>
              </a:rPr>
              <a:t>Rumah</a:t>
            </a:r>
            <a:r>
              <a:rPr lang="en-US" sz="1400" b="1" dirty="0">
                <a:solidFill>
                  <a:schemeClr val="tx1"/>
                </a:solidFill>
              </a:rPr>
              <a:t> </a:t>
            </a:r>
            <a:r>
              <a:rPr lang="en-US" sz="1400" b="1" dirty="0" err="1">
                <a:solidFill>
                  <a:schemeClr val="tx1"/>
                </a:solidFill>
              </a:rPr>
              <a:t>Sehat</a:t>
            </a:r>
            <a:r>
              <a:rPr lang="en-US" sz="1400" b="1" dirty="0">
                <a:solidFill>
                  <a:schemeClr val="tx1"/>
                </a:solidFill>
              </a:rPr>
              <a:t> </a:t>
            </a:r>
            <a:r>
              <a:rPr lang="en-US" sz="1400" b="1" dirty="0" err="1">
                <a:solidFill>
                  <a:schemeClr val="tx1"/>
                </a:solidFill>
              </a:rPr>
              <a:t>Dhuafa</a:t>
            </a:r>
            <a:r>
              <a:rPr lang="en-US" sz="1400" b="1" dirty="0">
                <a:solidFill>
                  <a:schemeClr val="tx1"/>
                </a:solidFill>
              </a:rPr>
              <a:t>’ </a:t>
            </a:r>
            <a:r>
              <a:rPr lang="en-US" sz="1400" b="1" dirty="0" err="1">
                <a:solidFill>
                  <a:schemeClr val="tx1"/>
                </a:solidFill>
              </a:rPr>
              <a:t>Muji</a:t>
            </a:r>
            <a:r>
              <a:rPr lang="en-US" sz="1400" b="1" dirty="0">
                <a:solidFill>
                  <a:schemeClr val="tx1"/>
                </a:solidFill>
              </a:rPr>
              <a:t> </a:t>
            </a:r>
            <a:r>
              <a:rPr lang="en-US" sz="1400" b="1" dirty="0" err="1">
                <a:solidFill>
                  <a:schemeClr val="tx1"/>
                </a:solidFill>
              </a:rPr>
              <a:t>Rahayu</a:t>
            </a:r>
            <a:r>
              <a:rPr lang="en-US" sz="1400" b="1" dirty="0">
                <a:solidFill>
                  <a:schemeClr val="tx1"/>
                </a:solidFill>
              </a:rPr>
              <a:t> </a:t>
            </a:r>
            <a:r>
              <a:rPr lang="en-US" sz="1400" b="1" dirty="0" err="1">
                <a:solidFill>
                  <a:schemeClr val="tx1"/>
                </a:solidFill>
              </a:rPr>
              <a:t>Nitikan</a:t>
            </a:r>
            <a:br>
              <a:rPr lang="en-US" sz="1400" b="1" dirty="0">
                <a:solidFill>
                  <a:schemeClr val="tx1"/>
                </a:solidFill>
              </a:rPr>
            </a:br>
            <a:r>
              <a:rPr lang="en-US" sz="1400" b="1" dirty="0">
                <a:solidFill>
                  <a:schemeClr val="tx1"/>
                </a:solidFill>
              </a:rPr>
              <a:t>• </a:t>
            </a:r>
            <a:r>
              <a:rPr lang="en-US" sz="1400" b="1" dirty="0" err="1">
                <a:solidFill>
                  <a:schemeClr val="tx1"/>
                </a:solidFill>
              </a:rPr>
              <a:t>Relawan</a:t>
            </a:r>
            <a:r>
              <a:rPr lang="en-US" sz="1400" b="1" dirty="0">
                <a:solidFill>
                  <a:schemeClr val="tx1"/>
                </a:solidFill>
              </a:rPr>
              <a:t> di Muslimah Medical FKAM Jogjakarta</a:t>
            </a:r>
            <a:endParaRPr lang="en-US" sz="1400" b="1" dirty="0">
              <a:solidFill>
                <a:schemeClr val="tx1"/>
              </a:solidFill>
            </a:endParaRPr>
          </a:p>
          <a:p>
            <a:pPr marL="0" indent="0">
              <a:spcBef>
                <a:spcPts val="600"/>
              </a:spcBef>
              <a:buNone/>
            </a:pP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bg1">
                  <a:lumMod val="85000"/>
                  <a:lumOff val="15000"/>
                </a:schemeClr>
              </a:solidFill>
            </a:endParaRPr>
          </a:p>
        </p:txBody>
      </p:sp>
      <p:sp>
        <p:nvSpPr>
          <p:cNvPr id="5" name="TextBox 4"/>
          <p:cNvSpPr txBox="1"/>
          <p:nvPr/>
        </p:nvSpPr>
        <p:spPr>
          <a:xfrm>
            <a:off x="3111064" y="411209"/>
            <a:ext cx="3562985" cy="1737360"/>
          </a:xfrm>
          <a:prstGeom prst="rect">
            <a:avLst/>
          </a:prstGeom>
          <a:noFill/>
        </p:spPr>
        <p:txBody>
          <a:bodyPr wrap="none" rtlCol="0">
            <a:spAutoFit/>
          </a:bodyPr>
          <a:lstStyle/>
          <a:p>
            <a:pPr algn="r"/>
            <a:r>
              <a:rPr lang="en-US" sz="5400" dirty="0" smtClean="0">
                <a:latin typeface="Bauhaus 93" panose="04030905020B02020C02" charset="0"/>
              </a:rPr>
              <a:t>Curriculum</a:t>
            </a:r>
            <a:endParaRPr lang="en-US" sz="5400" dirty="0" smtClean="0">
              <a:latin typeface="Bauhaus 93" panose="04030905020B02020C02" charset="0"/>
            </a:endParaRPr>
          </a:p>
          <a:p>
            <a:pPr algn="r"/>
            <a:r>
              <a:rPr lang="en-US" sz="5400" dirty="0" smtClean="0">
                <a:latin typeface="Bauhaus 93" panose="04030905020B02020C02" charset="0"/>
              </a:rPr>
              <a:t>Vitae</a:t>
            </a:r>
            <a:endParaRPr lang="en-US" sz="5400" dirty="0">
              <a:latin typeface="Bauhaus 93" panose="04030905020B02020C02" charset="0"/>
            </a:endParaRPr>
          </a:p>
        </p:txBody>
      </p:sp>
      <p:pic>
        <p:nvPicPr>
          <p:cNvPr id="8" name="Picture 7"/>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21573223">
            <a:off x="1357063" y="2186132"/>
            <a:ext cx="5302910" cy="36349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2845" y="2580127"/>
            <a:ext cx="5486640" cy="3457693"/>
          </a:xfrm>
        </p:spPr>
        <p:txBody>
          <a:bodyPr>
            <a:noAutofit/>
          </a:bodyPr>
          <a:lstStyle/>
          <a:p>
            <a:pPr marL="0" indent="0" algn="r">
              <a:lnSpc>
                <a:spcPct val="120000"/>
              </a:lnSpc>
              <a:spcBef>
                <a:spcPts val="600"/>
              </a:spcBef>
              <a:spcAft>
                <a:spcPts val="0"/>
              </a:spcAft>
              <a:buNone/>
            </a:pPr>
            <a:r>
              <a:rPr lang="en-US" sz="1600" b="1" dirty="0" smtClean="0">
                <a:solidFill>
                  <a:schemeClr val="tx1"/>
                </a:solidFill>
              </a:rPr>
              <a:t>Owner :</a:t>
            </a:r>
            <a:endParaRPr lang="en-US" sz="1600" b="1" dirty="0" smtClean="0">
              <a:solidFill>
                <a:schemeClr val="tx1"/>
              </a:solidFill>
            </a:endParaRPr>
          </a:p>
          <a:p>
            <a:pPr marL="0" indent="0" algn="r">
              <a:lnSpc>
                <a:spcPct val="120000"/>
              </a:lnSpc>
              <a:spcBef>
                <a:spcPts val="600"/>
              </a:spcBef>
              <a:spcAft>
                <a:spcPts val="0"/>
              </a:spcAft>
              <a:buNone/>
            </a:pPr>
            <a:br>
              <a:rPr lang="en-US" sz="1600" b="1" dirty="0">
                <a:solidFill>
                  <a:schemeClr val="tx1"/>
                </a:solidFill>
              </a:rPr>
            </a:br>
            <a:r>
              <a:rPr lang="en-US" sz="1600" b="1" dirty="0">
                <a:solidFill>
                  <a:schemeClr val="tx1"/>
                </a:solidFill>
              </a:rPr>
              <a:t>Dokter Muslimah Beauty </a:t>
            </a:r>
            <a:r>
              <a:rPr lang="en-US" sz="1600" b="1" dirty="0" smtClean="0">
                <a:solidFill>
                  <a:schemeClr val="tx1"/>
                </a:solidFill>
              </a:rPr>
              <a:t>Clinic</a:t>
            </a:r>
            <a:endParaRPr lang="en-US" sz="1600" b="1" dirty="0" smtClean="0">
              <a:solidFill>
                <a:schemeClr val="tx1"/>
              </a:solidFill>
            </a:endParaRPr>
          </a:p>
          <a:p>
            <a:pPr marL="0" indent="0" algn="r">
              <a:lnSpc>
                <a:spcPct val="120000"/>
              </a:lnSpc>
              <a:spcBef>
                <a:spcPts val="600"/>
              </a:spcBef>
              <a:spcAft>
                <a:spcPts val="0"/>
              </a:spcAft>
              <a:buNone/>
            </a:pPr>
            <a:r>
              <a:rPr lang="en-US" sz="1600" b="1" dirty="0" err="1" smtClean="0">
                <a:solidFill>
                  <a:schemeClr val="tx1"/>
                </a:solidFill>
              </a:rPr>
              <a:t>Griya</a:t>
            </a:r>
            <a:r>
              <a:rPr lang="en-US" sz="1600" b="1" dirty="0" smtClean="0">
                <a:solidFill>
                  <a:schemeClr val="tx1"/>
                </a:solidFill>
              </a:rPr>
              <a:t> </a:t>
            </a:r>
            <a:r>
              <a:rPr lang="en-US" sz="1600" b="1" dirty="0" err="1" smtClean="0">
                <a:solidFill>
                  <a:schemeClr val="tx1"/>
                </a:solidFill>
              </a:rPr>
              <a:t>Cantik</a:t>
            </a:r>
            <a:r>
              <a:rPr lang="en-US" sz="1600" b="1" dirty="0" smtClean="0">
                <a:solidFill>
                  <a:schemeClr val="tx1"/>
                </a:solidFill>
              </a:rPr>
              <a:t> </a:t>
            </a:r>
            <a:r>
              <a:rPr lang="en-US" sz="1600" b="1" dirty="0" err="1" smtClean="0">
                <a:solidFill>
                  <a:schemeClr val="tx1"/>
                </a:solidFill>
              </a:rPr>
              <a:t>Sehat</a:t>
            </a:r>
            <a:r>
              <a:rPr lang="en-US" sz="1600" b="1" dirty="0" smtClean="0">
                <a:solidFill>
                  <a:schemeClr val="tx1"/>
                </a:solidFill>
              </a:rPr>
              <a:t> Alamo</a:t>
            </a:r>
            <a:endParaRPr lang="en-US" sz="1600" b="1" dirty="0" smtClean="0">
              <a:solidFill>
                <a:schemeClr val="tx1"/>
              </a:solidFill>
            </a:endParaRPr>
          </a:p>
          <a:p>
            <a:pPr marL="0" indent="0" algn="r">
              <a:lnSpc>
                <a:spcPct val="120000"/>
              </a:lnSpc>
              <a:spcBef>
                <a:spcPts val="600"/>
              </a:spcBef>
              <a:spcAft>
                <a:spcPts val="0"/>
              </a:spcAft>
              <a:buNone/>
            </a:pPr>
            <a:r>
              <a:rPr lang="en-US" sz="1600" b="1" dirty="0" err="1" smtClean="0">
                <a:solidFill>
                  <a:schemeClr val="tx1"/>
                </a:solidFill>
              </a:rPr>
              <a:t>Griya</a:t>
            </a:r>
            <a:r>
              <a:rPr lang="en-US" sz="1600" b="1" dirty="0" smtClean="0">
                <a:solidFill>
                  <a:schemeClr val="tx1"/>
                </a:solidFill>
              </a:rPr>
              <a:t> </a:t>
            </a:r>
            <a:r>
              <a:rPr lang="en-US" sz="1600" b="1" dirty="0" err="1" smtClean="0">
                <a:solidFill>
                  <a:schemeClr val="tx1"/>
                </a:solidFill>
              </a:rPr>
              <a:t>Cantik</a:t>
            </a:r>
            <a:r>
              <a:rPr lang="en-US" sz="1600" b="1" dirty="0" smtClean="0">
                <a:solidFill>
                  <a:schemeClr val="tx1"/>
                </a:solidFill>
              </a:rPr>
              <a:t> Hana </a:t>
            </a:r>
            <a:r>
              <a:rPr lang="en-US" sz="1600" b="1" dirty="0" err="1" smtClean="0">
                <a:solidFill>
                  <a:schemeClr val="tx1"/>
                </a:solidFill>
              </a:rPr>
              <a:t>Bantul</a:t>
            </a:r>
            <a:endParaRPr lang="en-US" sz="1600" b="1" dirty="0" err="1" smtClean="0">
              <a:solidFill>
                <a:schemeClr val="tx1"/>
              </a:solidFill>
            </a:endParaRPr>
          </a:p>
          <a:p>
            <a:pPr marL="0" indent="0" algn="r">
              <a:lnSpc>
                <a:spcPct val="120000"/>
              </a:lnSpc>
              <a:spcBef>
                <a:spcPts val="600"/>
              </a:spcBef>
              <a:spcAft>
                <a:spcPts val="0"/>
              </a:spcAft>
              <a:buNone/>
            </a:pPr>
            <a:r>
              <a:rPr lang="en-US" sz="1600" b="1" dirty="0" err="1" smtClean="0">
                <a:solidFill>
                  <a:schemeClr val="tx1"/>
                </a:solidFill>
              </a:rPr>
              <a:t>Ferihana</a:t>
            </a:r>
            <a:r>
              <a:rPr lang="en-US" sz="1600" b="1" dirty="0" smtClean="0">
                <a:solidFill>
                  <a:schemeClr val="tx1"/>
                </a:solidFill>
              </a:rPr>
              <a:t> Aesthetic Centre </a:t>
            </a:r>
            <a:r>
              <a:rPr lang="en-US" sz="1600" b="1" dirty="0" err="1" smtClean="0">
                <a:solidFill>
                  <a:schemeClr val="tx1"/>
                </a:solidFill>
              </a:rPr>
              <a:t>Depok</a:t>
            </a:r>
            <a:endParaRPr lang="en-US" sz="1600" b="1" dirty="0" err="1" smtClean="0">
              <a:solidFill>
                <a:schemeClr val="tx1"/>
              </a:solidFill>
            </a:endParaRPr>
          </a:p>
          <a:p>
            <a:pPr marL="0" indent="0" algn="r">
              <a:lnSpc>
                <a:spcPct val="120000"/>
              </a:lnSpc>
              <a:spcBef>
                <a:spcPts val="600"/>
              </a:spcBef>
              <a:spcAft>
                <a:spcPts val="0"/>
              </a:spcAft>
              <a:buNone/>
            </a:pPr>
            <a:r>
              <a:rPr lang="en-US" sz="1600" b="1" dirty="0" err="1" smtClean="0">
                <a:solidFill>
                  <a:schemeClr val="tx1"/>
                </a:solidFill>
              </a:rPr>
              <a:t>Rumah</a:t>
            </a:r>
            <a:r>
              <a:rPr lang="en-US" sz="1600" b="1" dirty="0" smtClean="0">
                <a:solidFill>
                  <a:schemeClr val="tx1"/>
                </a:solidFill>
              </a:rPr>
              <a:t> </a:t>
            </a:r>
            <a:r>
              <a:rPr lang="en-US" sz="1600" b="1" dirty="0" err="1" smtClean="0">
                <a:solidFill>
                  <a:schemeClr val="tx1"/>
                </a:solidFill>
              </a:rPr>
              <a:t>Sehat</a:t>
            </a:r>
            <a:r>
              <a:rPr lang="en-US" sz="1600" b="1" dirty="0" smtClean="0">
                <a:solidFill>
                  <a:schemeClr val="tx1"/>
                </a:solidFill>
              </a:rPr>
              <a:t> Muslim </a:t>
            </a:r>
            <a:r>
              <a:rPr lang="en-US" sz="1600" b="1" dirty="0" err="1" smtClean="0">
                <a:solidFill>
                  <a:schemeClr val="tx1"/>
                </a:solidFill>
              </a:rPr>
              <a:t>dan</a:t>
            </a:r>
            <a:r>
              <a:rPr lang="en-US" sz="1600" b="1" dirty="0" smtClean="0">
                <a:solidFill>
                  <a:schemeClr val="tx1"/>
                </a:solidFill>
              </a:rPr>
              <a:t> </a:t>
            </a:r>
            <a:r>
              <a:rPr lang="en-US" sz="1600" b="1" dirty="0" err="1" smtClean="0">
                <a:solidFill>
                  <a:schemeClr val="tx1"/>
                </a:solidFill>
              </a:rPr>
              <a:t>Dhuafa</a:t>
            </a:r>
            <a:r>
              <a:rPr lang="en-US" sz="1600" b="1" dirty="0" smtClean="0">
                <a:solidFill>
                  <a:schemeClr val="tx1"/>
                </a:solidFill>
              </a:rPr>
              <a:t> Yogyakarta</a:t>
            </a:r>
            <a:endParaRPr lang="en-US" sz="1600" b="1" dirty="0" smtClean="0">
              <a:solidFill>
                <a:schemeClr val="tx1"/>
              </a:solidFill>
            </a:endParaRPr>
          </a:p>
          <a:p>
            <a:pPr marL="0" indent="0" algn="r">
              <a:lnSpc>
                <a:spcPct val="120000"/>
              </a:lnSpc>
              <a:spcBef>
                <a:spcPts val="600"/>
              </a:spcBef>
              <a:spcAft>
                <a:spcPts val="0"/>
              </a:spcAft>
              <a:buNone/>
            </a:pPr>
            <a:r>
              <a:rPr lang="en-US" sz="1600" b="1" dirty="0" err="1" smtClean="0">
                <a:solidFill>
                  <a:schemeClr val="tx1"/>
                </a:solidFill>
              </a:rPr>
              <a:t>Madrosah</a:t>
            </a:r>
            <a:r>
              <a:rPr lang="en-US" sz="1600" b="1" dirty="0" smtClean="0">
                <a:solidFill>
                  <a:schemeClr val="tx1"/>
                </a:solidFill>
              </a:rPr>
              <a:t> </a:t>
            </a:r>
            <a:r>
              <a:rPr lang="en-US" sz="1600" b="1" dirty="0" err="1">
                <a:solidFill>
                  <a:schemeClr val="tx1"/>
                </a:solidFill>
              </a:rPr>
              <a:t>Uwais</a:t>
            </a:r>
            <a:r>
              <a:rPr lang="en-US" sz="1600" b="1" dirty="0">
                <a:solidFill>
                  <a:schemeClr val="tx1"/>
                </a:solidFill>
              </a:rPr>
              <a:t> Al </a:t>
            </a:r>
            <a:r>
              <a:rPr lang="en-US" sz="1600" b="1" dirty="0" err="1">
                <a:solidFill>
                  <a:schemeClr val="tx1"/>
                </a:solidFill>
              </a:rPr>
              <a:t>Qarniy</a:t>
            </a:r>
            <a:r>
              <a:rPr lang="en-US" sz="1600" b="1" dirty="0">
                <a:solidFill>
                  <a:schemeClr val="tx1"/>
                </a:solidFill>
              </a:rPr>
              <a:t> </a:t>
            </a:r>
            <a:endParaRPr lang="en-US" sz="1600" b="1" dirty="0" smtClean="0">
              <a:solidFill>
                <a:schemeClr val="tx1"/>
              </a:solidFill>
            </a:endParaRPr>
          </a:p>
          <a:p>
            <a:pPr marL="0" indent="0" algn="r">
              <a:lnSpc>
                <a:spcPct val="120000"/>
              </a:lnSpc>
              <a:spcBef>
                <a:spcPts val="600"/>
              </a:spcBef>
              <a:spcAft>
                <a:spcPts val="0"/>
              </a:spcAft>
              <a:buNone/>
            </a:pPr>
            <a:r>
              <a:rPr lang="en-US" sz="1600" b="1" dirty="0" err="1" smtClean="0">
                <a:solidFill>
                  <a:schemeClr val="tx1"/>
                </a:solidFill>
              </a:rPr>
              <a:t>Bekam</a:t>
            </a:r>
            <a:r>
              <a:rPr lang="en-US" sz="1600" b="1" dirty="0" smtClean="0">
                <a:solidFill>
                  <a:schemeClr val="tx1"/>
                </a:solidFill>
              </a:rPr>
              <a:t> </a:t>
            </a:r>
            <a:r>
              <a:rPr lang="en-US" sz="1600" b="1" dirty="0" err="1">
                <a:solidFill>
                  <a:schemeClr val="tx1"/>
                </a:solidFill>
              </a:rPr>
              <a:t>Ruqyah</a:t>
            </a:r>
            <a:r>
              <a:rPr lang="en-US" sz="1600" b="1" dirty="0">
                <a:solidFill>
                  <a:schemeClr val="tx1"/>
                </a:solidFill>
              </a:rPr>
              <a:t> Centre </a:t>
            </a:r>
            <a:r>
              <a:rPr lang="en-US" sz="1600" b="1" dirty="0" err="1">
                <a:solidFill>
                  <a:schemeClr val="tx1"/>
                </a:solidFill>
              </a:rPr>
              <a:t>dr.Hana</a:t>
            </a:r>
            <a:r>
              <a:rPr lang="en-US" sz="1600" b="1" dirty="0">
                <a:solidFill>
                  <a:schemeClr val="tx1"/>
                </a:solidFill>
              </a:rPr>
              <a:t> </a:t>
            </a:r>
            <a:r>
              <a:rPr lang="en-US" sz="1600" b="1" dirty="0" err="1">
                <a:solidFill>
                  <a:schemeClr val="tx1"/>
                </a:solidFill>
              </a:rPr>
              <a:t>Ummu</a:t>
            </a:r>
            <a:r>
              <a:rPr lang="en-US" sz="1600" b="1" dirty="0">
                <a:solidFill>
                  <a:schemeClr val="tx1"/>
                </a:solidFill>
              </a:rPr>
              <a:t> </a:t>
            </a:r>
            <a:r>
              <a:rPr lang="en-US" sz="1600" b="1" dirty="0" err="1" smtClean="0">
                <a:solidFill>
                  <a:schemeClr val="tx1"/>
                </a:solidFill>
              </a:rPr>
              <a:t>Sulaym</a:t>
            </a:r>
            <a:endParaRPr lang="en-US" sz="1600" b="1" dirty="0" err="1" smtClean="0">
              <a:solidFill>
                <a:schemeClr val="tx1"/>
              </a:solidFill>
            </a:endParaRPr>
          </a:p>
          <a:p>
            <a:pPr marL="0" indent="0" algn="r">
              <a:lnSpc>
                <a:spcPct val="120000"/>
              </a:lnSpc>
              <a:spcBef>
                <a:spcPts val="600"/>
              </a:spcBef>
              <a:spcAft>
                <a:spcPts val="0"/>
              </a:spcAft>
              <a:buNone/>
            </a:pPr>
            <a:endParaRPr lang="en-US" sz="1600" b="1" dirty="0" err="1" smtClean="0">
              <a:solidFill>
                <a:schemeClr val="tx1"/>
              </a:solidFill>
            </a:endParaRPr>
          </a:p>
        </p:txBody>
      </p:sp>
      <p:sp>
        <p:nvSpPr>
          <p:cNvPr id="9" name="TextBox 8"/>
          <p:cNvSpPr txBox="1"/>
          <p:nvPr/>
        </p:nvSpPr>
        <p:spPr>
          <a:xfrm>
            <a:off x="2316500" y="505290"/>
            <a:ext cx="3562985" cy="1737360"/>
          </a:xfrm>
          <a:prstGeom prst="rect">
            <a:avLst/>
          </a:prstGeom>
          <a:noFill/>
        </p:spPr>
        <p:txBody>
          <a:bodyPr wrap="none" rtlCol="0">
            <a:spAutoFit/>
          </a:bodyPr>
          <a:lstStyle/>
          <a:p>
            <a:pPr algn="r"/>
            <a:r>
              <a:rPr lang="en-US" sz="5400" dirty="0" smtClean="0">
                <a:latin typeface="Bauhaus 93" panose="04030905020B02020C02" charset="0"/>
              </a:rPr>
              <a:t>Curriculum</a:t>
            </a:r>
            <a:endParaRPr lang="en-US" sz="5400" dirty="0" smtClean="0">
              <a:latin typeface="Bauhaus 93" panose="04030905020B02020C02" charset="0"/>
            </a:endParaRPr>
          </a:p>
          <a:p>
            <a:pPr algn="r"/>
            <a:r>
              <a:rPr lang="en-US" sz="5400" dirty="0" smtClean="0">
                <a:latin typeface="Bauhaus 93" panose="04030905020B02020C02" charset="0"/>
              </a:rPr>
              <a:t>Vitae</a:t>
            </a:r>
            <a:endParaRPr lang="en-US" sz="5400" dirty="0">
              <a:latin typeface="Bauhaus 93" panose="04030905020B02020C02"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9352364" y="140941"/>
            <a:ext cx="2302365" cy="4093094"/>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0233" y="140941"/>
            <a:ext cx="2302365" cy="4093094"/>
          </a:xfrm>
          <a:prstGeom prst="rect">
            <a:avLst/>
          </a:prstGeo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0232" y="2580127"/>
            <a:ext cx="2302365" cy="409309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52364" y="2580127"/>
            <a:ext cx="2309272" cy="410537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US">
                <a:sym typeface="+mn-ea"/>
              </a:rPr>
              <a:t>Pembagian Cinta</a:t>
            </a:r>
            <a:endParaRPr lang="en-US"/>
          </a:p>
        </p:txBody>
      </p:sp>
      <p:sp>
        <p:nvSpPr>
          <p:cNvPr id="3" name="Content Placeholder 2"/>
          <p:cNvSpPr>
            <a:spLocks noGrp="1"/>
          </p:cNvSpPr>
          <p:nvPr>
            <p:ph idx="1"/>
          </p:nvPr>
        </p:nvSpPr>
        <p:spPr/>
        <p:txBody>
          <a:bodyPr/>
          <a:p>
            <a:pPr marL="0" indent="0">
              <a:buNone/>
            </a:pPr>
            <a:r>
              <a:rPr lang="en-US" sz="2800"/>
              <a:t>Sy</a:t>
            </a:r>
            <a:r>
              <a:rPr lang="en-ID" altLang="en-US" sz="2800"/>
              <a:t>ai</a:t>
            </a:r>
            <a:r>
              <a:rPr lang="en-US" sz="2800"/>
              <a:t>kh Utsaimin membagi macam – macam cinta sebagai berikut :</a:t>
            </a:r>
            <a:endParaRPr lang="en-US" sz="2800"/>
          </a:p>
          <a:p>
            <a:pPr marL="0" indent="0">
              <a:buNone/>
            </a:pPr>
            <a:r>
              <a:rPr lang="en-US" b="1"/>
              <a:t>1. Cinta ibadah</a:t>
            </a:r>
            <a:endParaRPr lang="en-US" b="1"/>
          </a:p>
          <a:p>
            <a:pPr marL="0" indent="0">
              <a:buNone/>
            </a:pPr>
            <a:r>
              <a:rPr lang="en-US" sz="2800"/>
              <a:t>cinta semacam ini menuntut untuk ketundukan dan pengagungan, dan hendaknya seseorang dapat tegak dengan hatinya dalam pengagungan yang dicintai dengan melaksanakan perintahnya dan menjauhi larangannya. Cinta semacam ini hanya khusus bagi Allah saja, maka barangsiapa mencintai selain Allah dengan cintai seperti ini, berarti ia telah melakukan kesyirikan besar. Ada sebagian ulama' menyebut cinta semacam ini dengan mahabbah khashash ( cinta khusus )</a:t>
            </a:r>
            <a:endParaRPr lang="en-US" sz="2800"/>
          </a:p>
          <a:p>
            <a:endParaRPr lang="en-US"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949325"/>
            <a:ext cx="10515600" cy="1325563"/>
          </a:xfrm>
        </p:spPr>
        <p:txBody>
          <a:bodyPr>
            <a:noAutofit/>
          </a:bodyPr>
          <a:p>
            <a:r>
              <a:rPr lang="en-US" sz="3600" b="1">
                <a:sym typeface="+mn-ea"/>
              </a:rPr>
              <a:t>2. </a:t>
            </a:r>
            <a:r>
              <a:rPr lang="en-ID" altLang="en-US" sz="3600" b="1">
                <a:sym typeface="+mn-ea"/>
              </a:rPr>
              <a:t>C</a:t>
            </a:r>
            <a:r>
              <a:rPr lang="en-US" sz="3600" b="1">
                <a:sym typeface="+mn-ea"/>
              </a:rPr>
              <a:t>inta selain ibadah</a:t>
            </a:r>
            <a:r>
              <a:rPr lang="en-US" sz="3600">
                <a:sym typeface="+mn-ea"/>
              </a:rPr>
              <a:t> pada dasarnya. Dan cinta semacam ini dibagi menjadi beberapa bagian pula, diantaranya :</a:t>
            </a:r>
            <a:endParaRPr lang="en-US" sz="3600">
              <a:sym typeface="+mn-ea"/>
            </a:endParaRPr>
          </a:p>
        </p:txBody>
      </p:sp>
      <p:sp>
        <p:nvSpPr>
          <p:cNvPr id="3" name="Content Placeholder 2"/>
          <p:cNvSpPr>
            <a:spLocks noGrp="1"/>
          </p:cNvSpPr>
          <p:nvPr>
            <p:ph idx="1"/>
          </p:nvPr>
        </p:nvSpPr>
        <p:spPr>
          <a:xfrm>
            <a:off x="820420" y="2275205"/>
            <a:ext cx="10515600" cy="4351338"/>
          </a:xfrm>
        </p:spPr>
        <p:txBody>
          <a:bodyPr>
            <a:normAutofit/>
          </a:bodyPr>
          <a:p>
            <a:pPr marL="0" indent="0">
              <a:buNone/>
            </a:pPr>
            <a:endParaRPr lang="en-US" sz="2800"/>
          </a:p>
          <a:p>
            <a:pPr marL="0" indent="0">
              <a:buNone/>
            </a:pPr>
            <a:r>
              <a:rPr lang="en-US" sz="2400">
                <a:sym typeface="+mn-ea"/>
              </a:rPr>
              <a:t>a. Cinta ( kepada seseorang ) untuk Allah atau Karena Allah. Misalnya hal ini adalah mencintai para Nabi dan orang – orang sholeh. Seseorang tidak mencintai mereka kecuali karena hanya untuk Allah.</a:t>
            </a:r>
            <a:endParaRPr lang="en-US" sz="2400">
              <a:sym typeface="+mn-ea"/>
            </a:endParaRPr>
          </a:p>
          <a:p>
            <a:pPr marL="0" indent="0">
              <a:buNone/>
            </a:pPr>
            <a:r>
              <a:rPr lang="en-US" sz="2400">
                <a:sym typeface="+mn-ea"/>
              </a:rPr>
              <a:t>b. Cinta kasih sayang. Misalnya cinta seorang bapak kepada putranya dan kepada anak kecil atau kaum dhu'afa' dan lain – lain.</a:t>
            </a:r>
            <a:endParaRPr lang="en-US" sz="2400">
              <a:sym typeface="+mn-ea"/>
            </a:endParaRPr>
          </a:p>
          <a:p>
            <a:pPr marL="0" indent="0">
              <a:buNone/>
            </a:pPr>
            <a:r>
              <a:rPr lang="en-US" sz="2400">
                <a:sym typeface="+mn-ea"/>
              </a:rPr>
              <a:t>c. Cinta penghormatan. Hal ini seperti cintanya seorang kepada bapak, guru dan lain – lain.</a:t>
            </a:r>
            <a:endParaRPr lang="en-US" sz="2400">
              <a:sym typeface="+mn-ea"/>
            </a:endParaRPr>
          </a:p>
          <a:p>
            <a:pPr marL="0" indent="0">
              <a:buNone/>
            </a:pPr>
            <a:r>
              <a:rPr lang="en-US" sz="2800">
                <a:sym typeface="+mn-ea"/>
              </a:rPr>
              <a:t>d. Cinta tabi'at. Seperti seseorang mencintai makanan,baju, tempat tinggal, atau pakaian dan lain – lain.</a:t>
            </a:r>
            <a:endParaRPr lang="en-US" sz="2800">
              <a:sym typeface="+mn-ea"/>
            </a:endParaRPr>
          </a:p>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r>
              <a:rPr lang="en-ID" altLang="en-US"/>
              <a:t>Hakikat Cinta Seorang Mu'min</a:t>
            </a:r>
            <a:endParaRPr lang="en-ID" altLang="en-US"/>
          </a:p>
        </p:txBody>
      </p:sp>
      <p:sp>
        <p:nvSpPr>
          <p:cNvPr id="3" name="Content Placeholder 2"/>
          <p:cNvSpPr>
            <a:spLocks noGrp="1"/>
          </p:cNvSpPr>
          <p:nvPr>
            <p:ph sz="half" idx="1"/>
          </p:nvPr>
        </p:nvSpPr>
        <p:spPr>
          <a:xfrm>
            <a:off x="1020445" y="4287520"/>
            <a:ext cx="10377805" cy="2192020"/>
          </a:xfrm>
        </p:spPr>
        <p:txBody>
          <a:bodyPr/>
          <a:p>
            <a:pPr marL="0" indent="0">
              <a:buNone/>
            </a:pPr>
            <a:r>
              <a:rPr lang="en-US" sz="2800"/>
              <a:t>“Dan di antara manusia ada orang-orang yang </a:t>
            </a:r>
            <a:r>
              <a:rPr lang="en-ID" altLang="en-US" sz="2800"/>
              <a:t>menjadikan</a:t>
            </a:r>
            <a:r>
              <a:rPr lang="en-US" sz="2800"/>
              <a:t> tandingan-tandingan selain Allah; mereka mencintainya sebagaimana mereka mencintai Allah. Adapun orang-orang yang beriman amat sangat cintanya kepada Allah</a:t>
            </a:r>
            <a:r>
              <a:rPr lang="en-ID" altLang="en-US" sz="2800"/>
              <a:t>.....</a:t>
            </a:r>
            <a:r>
              <a:rPr lang="en-US" sz="2800"/>
              <a:t>.”(QS. Al Baqarah: 165</a:t>
            </a:r>
            <a:r>
              <a:rPr lang="en-ID" altLang="en-US" sz="2800"/>
              <a:t>)</a:t>
            </a:r>
            <a:endParaRPr lang="en-ID" altLang="en-US" sz="2800"/>
          </a:p>
        </p:txBody>
      </p:sp>
      <p:pic>
        <p:nvPicPr>
          <p:cNvPr id="4" name="Content Placeholder 3"/>
          <p:cNvPicPr>
            <a:picLocks noChangeAspect="1"/>
          </p:cNvPicPr>
          <p:nvPr>
            <p:ph sz="half" idx="2"/>
          </p:nvPr>
        </p:nvPicPr>
        <p:blipFill>
          <a:blip r:embed="rId1"/>
          <a:stretch>
            <a:fillRect/>
          </a:stretch>
        </p:blipFill>
        <p:spPr>
          <a:xfrm>
            <a:off x="1645285" y="1691005"/>
            <a:ext cx="8689975" cy="260731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817880"/>
            <a:ext cx="10515600" cy="1325563"/>
          </a:xfrm>
        </p:spPr>
        <p:txBody>
          <a:bodyPr/>
          <a:p>
            <a:r>
              <a:rPr lang="en-US" sz="3200">
                <a:sym typeface="+mn-ea"/>
              </a:rPr>
              <a:t>Sy</a:t>
            </a:r>
            <a:r>
              <a:rPr lang="en-ID" altLang="en-US" sz="3200">
                <a:sym typeface="+mn-ea"/>
              </a:rPr>
              <a:t>a</a:t>
            </a:r>
            <a:r>
              <a:rPr lang="en-US" sz="3200">
                <a:sym typeface="+mn-ea"/>
              </a:rPr>
              <a:t>ihkul </a:t>
            </a:r>
            <a:r>
              <a:rPr lang="en-ID" altLang="en-US" sz="3200">
                <a:sym typeface="+mn-ea"/>
              </a:rPr>
              <a:t>I</a:t>
            </a:r>
            <a:r>
              <a:rPr lang="en-US" sz="3200">
                <a:sym typeface="+mn-ea"/>
              </a:rPr>
              <a:t>slam menyebutkan, bahwa sebab – sebab yang dapat mendatangkan kecintaan kepadaNya ada sepuluh macam :</a:t>
            </a:r>
            <a:endParaRPr lang="en-US" altLang="en-US" sz="3200">
              <a:sym typeface="+mn-ea"/>
            </a:endParaRPr>
          </a:p>
        </p:txBody>
      </p:sp>
      <p:sp>
        <p:nvSpPr>
          <p:cNvPr id="3" name="Content Placeholder 2"/>
          <p:cNvSpPr>
            <a:spLocks noGrp="1"/>
          </p:cNvSpPr>
          <p:nvPr>
            <p:ph sz="half" idx="1"/>
          </p:nvPr>
        </p:nvSpPr>
        <p:spPr>
          <a:xfrm>
            <a:off x="838200" y="2234565"/>
            <a:ext cx="10695305" cy="4351655"/>
          </a:xfrm>
        </p:spPr>
        <p:txBody>
          <a:bodyPr/>
          <a:p>
            <a:endParaRPr lang="en-US" sz="2100"/>
          </a:p>
          <a:p>
            <a:r>
              <a:rPr lang="en-US" sz="2100"/>
              <a:t>a.       Membaca Al Qur’an dengan menghayati dan memahami arti dan apa yang dapat dimaksudkannya.</a:t>
            </a:r>
            <a:endParaRPr lang="en-US" sz="2100"/>
          </a:p>
          <a:p>
            <a:r>
              <a:rPr lang="en-US" sz="2100"/>
              <a:t>b.      Mendekatkan diri kepada Allah dengan melaksanakan amalan sunnah setelah melakukan amalan fardhu.</a:t>
            </a:r>
            <a:endParaRPr lang="en-US" sz="2100"/>
          </a:p>
          <a:p>
            <a:r>
              <a:rPr lang="en-US" sz="2100"/>
              <a:t>c.       selalu berdzikir pada setiap waktu, dengan kesan, hati, perbuatan, dan perilaku. Maka kecintaan Allah kepadanya sebesar kecintaannya kepada Allah.</a:t>
            </a:r>
            <a:endParaRPr lang="en-US" sz="2100"/>
          </a:p>
          <a:p>
            <a:r>
              <a:rPr lang="en-US" sz="2100"/>
              <a:t>d.      Mendahulukan apa yang dicintai Allah atas apa yang disenangi dirinya sendiri pada saat hawa nafsu menguasai.</a:t>
            </a:r>
            <a:endParaRPr lang="en-US" sz="2100"/>
          </a:p>
          <a:p>
            <a:r>
              <a:rPr lang="en-US" sz="2100"/>
              <a:t>e.       Membiasakan hati untuk selalu memahami, menghayati nama – nama dan sifat- sifat Nya, juga selalu menghadirkan diri dalam masalah pengetahuan ini.</a:t>
            </a:r>
            <a:endParaRPr lang="en-US" sz="2100"/>
          </a:p>
          <a:p>
            <a:endParaRPr lang="en-US" altLang="en-US" sz="21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Content Placeholder 2"/>
          <p:cNvSpPr>
            <a:spLocks noGrp="1"/>
          </p:cNvSpPr>
          <p:nvPr>
            <p:ph sz="half" idx="1"/>
          </p:nvPr>
        </p:nvSpPr>
        <p:spPr>
          <a:xfrm>
            <a:off x="838200" y="1477645"/>
            <a:ext cx="10515600" cy="4971415"/>
          </a:xfrm>
        </p:spPr>
        <p:txBody>
          <a:bodyPr/>
          <a:p>
            <a:r>
              <a:rPr lang="en-US" sz="2800">
                <a:sym typeface="+mn-ea"/>
              </a:rPr>
              <a:t>f.       Selalu mengakui dan bersyukur atas kebaikan dan nikmat – nikmat Nya, baik yang d</a:t>
            </a:r>
            <a:r>
              <a:rPr lang="en-ID" altLang="en-US" sz="2800">
                <a:sym typeface="+mn-ea"/>
              </a:rPr>
              <a:t>zo</a:t>
            </a:r>
            <a:r>
              <a:rPr lang="en-US" sz="2400">
                <a:sym typeface="+mn-ea"/>
              </a:rPr>
              <a:t>hir maupun yang batin.</a:t>
            </a:r>
            <a:endParaRPr lang="en-US" sz="2400">
              <a:sym typeface="+mn-ea"/>
            </a:endParaRPr>
          </a:p>
          <a:p>
            <a:r>
              <a:rPr lang="en-US" sz="2400">
                <a:sym typeface="+mn-ea"/>
              </a:rPr>
              <a:t>g.      Merendahkan hati dihadapan Nya.</a:t>
            </a:r>
            <a:endParaRPr lang="en-US" sz="2400">
              <a:sym typeface="+mn-ea"/>
            </a:endParaRPr>
          </a:p>
          <a:p>
            <a:r>
              <a:rPr lang="en-US" sz="2400">
                <a:sym typeface="+mn-ea"/>
              </a:rPr>
              <a:t>h.      Berkhalwat waktu turunnya sang Rabb dan membaca kitabnya kemudian menutupnya dengan beristighar dan bertaubat.</a:t>
            </a:r>
            <a:endParaRPr lang="en-US" sz="2400">
              <a:sym typeface="+mn-ea"/>
            </a:endParaRPr>
          </a:p>
          <a:p>
            <a:r>
              <a:rPr lang="en-US" sz="2800">
                <a:sym typeface="+mn-ea"/>
              </a:rPr>
              <a:t>i.        berkumpul bersama orang – orang yang cinta Allah dengan kejujuran selalu mengambil hikmah dari perkataan mereka. </a:t>
            </a:r>
            <a:endParaRPr lang="en-US" sz="2800">
              <a:sym typeface="+mn-ea"/>
            </a:endParaRPr>
          </a:p>
          <a:p>
            <a:r>
              <a:rPr lang="en-US" sz="2800">
                <a:sym typeface="+mn-ea"/>
              </a:rPr>
              <a:t>j.        Menjauhi segala sebab yang dapat menghalangi antara hati dan Alla</a:t>
            </a:r>
            <a:r>
              <a:rPr lang="en-ID" altLang="en-US" sz="2800">
                <a:sym typeface="+mn-ea"/>
              </a:rPr>
              <a:t>h</a:t>
            </a:r>
            <a:endParaRPr lang="en-ID" altLang="en-US" sz="2800">
              <a:sym typeface="+mn-ea"/>
            </a:endParaRPr>
          </a:p>
          <a:p>
            <a:endParaRPr lang="en-US"/>
          </a:p>
        </p:txBody>
      </p:sp>
    </p:spTree>
  </p:cSld>
  <p:clrMapOvr>
    <a:masterClrMapping/>
  </p:clrMapOvr>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9006</Words>
  <Application>WPS Presentation</Application>
  <PresentationFormat>Widescreen</PresentationFormat>
  <Paragraphs>168</Paragraphs>
  <Slides>24</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24</vt:i4>
      </vt:variant>
    </vt:vector>
  </HeadingPairs>
  <TitlesOfParts>
    <vt:vector size="37" baseType="lpstr">
      <vt:lpstr>Arial</vt:lpstr>
      <vt:lpstr>SimSun</vt:lpstr>
      <vt:lpstr>Wingdings</vt:lpstr>
      <vt:lpstr>Calibri Light</vt:lpstr>
      <vt:lpstr>Calibri</vt:lpstr>
      <vt:lpstr>Microsoft YaHei</vt:lpstr>
      <vt:lpstr>Bookman Old Style</vt:lpstr>
      <vt:lpstr>Blackadder ITC</vt:lpstr>
      <vt:lpstr>Wingdings</vt:lpstr>
      <vt:lpstr>Tw Cen MT Condensed</vt:lpstr>
      <vt:lpstr>Arial</vt:lpstr>
      <vt:lpstr>Bauhaus 93</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 Tingkatkan Kualitas Diri untuk Meraih Cinta yang Hakiki</dc:title>
  <dc:creator>ASUS</dc:creator>
  <cp:lastModifiedBy>ASUS</cp:lastModifiedBy>
  <cp:revision>21</cp:revision>
  <dcterms:created xsi:type="dcterms:W3CDTF">2017-09-20T09:35:09Z</dcterms:created>
  <dcterms:modified xsi:type="dcterms:W3CDTF">2017-09-20T14:44:50Z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1033-10.2.0.5820</vt:lpwstr>
  </property>
</Properties>
</file>